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9" r:id="rId2"/>
    <p:sldId id="343" r:id="rId3"/>
    <p:sldId id="344" r:id="rId4"/>
    <p:sldId id="345" r:id="rId5"/>
    <p:sldId id="309" r:id="rId6"/>
    <p:sldId id="310" r:id="rId7"/>
    <p:sldId id="313" r:id="rId8"/>
    <p:sldId id="334" r:id="rId9"/>
    <p:sldId id="335" r:id="rId10"/>
    <p:sldId id="337" r:id="rId11"/>
    <p:sldId id="341" r:id="rId12"/>
    <p:sldId id="346" r:id="rId13"/>
    <p:sldId id="347" r:id="rId14"/>
    <p:sldId id="350" r:id="rId15"/>
    <p:sldId id="351" r:id="rId16"/>
    <p:sldId id="352" r:id="rId17"/>
    <p:sldId id="339" r:id="rId18"/>
    <p:sldId id="319" r:id="rId19"/>
    <p:sldId id="340" r:id="rId20"/>
    <p:sldId id="348" r:id="rId21"/>
    <p:sldId id="353" r:id="rId22"/>
    <p:sldId id="349" r:id="rId23"/>
    <p:sldId id="286" r:id="rId2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1E7"/>
    <a:srgbClr val="86B4B4"/>
    <a:srgbClr val="639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4" autoAdjust="0"/>
    <p:restoredTop sz="94595" autoAdjust="0"/>
  </p:normalViewPr>
  <p:slideViewPr>
    <p:cSldViewPr>
      <p:cViewPr>
        <p:scale>
          <a:sx n="66" d="100"/>
          <a:sy n="66" d="100"/>
        </p:scale>
        <p:origin x="-798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47" tIns="45624" rIns="91247" bIns="4562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47" tIns="45624" rIns="91247" bIns="45624" rtlCol="0"/>
          <a:lstStyle>
            <a:lvl1pPr algn="r">
              <a:defRPr sz="1200"/>
            </a:lvl1pPr>
          </a:lstStyle>
          <a:p>
            <a:fld id="{F42BF036-8DED-44B3-AB2F-59A0710B1C58}" type="datetimeFigureOut">
              <a:rPr lang="ru-RU" smtClean="0"/>
              <a:t>29.06.2016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47" tIns="45624" rIns="91247" bIns="4562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247" tIns="45624" rIns="91247" bIns="45624" rtlCol="0" anchor="b"/>
          <a:lstStyle>
            <a:lvl1pPr algn="r">
              <a:defRPr sz="1200"/>
            </a:lvl1pPr>
          </a:lstStyle>
          <a:p>
            <a:fld id="{05455C6E-9C8C-4484-A193-1FDC0925DB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51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73" cy="49752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118" y="1"/>
            <a:ext cx="2944972" cy="49752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79CEEA34-D9FE-4900-A795-68470040AB51}" type="datetimeFigureOut">
              <a:rPr lang="ru-RU" smtClean="0"/>
              <a:t>29.06.2016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10" y="4777145"/>
            <a:ext cx="5438456" cy="3908861"/>
          </a:xfrm>
          <a:prstGeom prst="rect">
            <a:avLst/>
          </a:prstGeom>
        </p:spPr>
        <p:txBody>
          <a:bodyPr vert="horz" lIns="91257" tIns="45629" rIns="91257" bIns="4562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18"/>
            <a:ext cx="2944973" cy="49752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118" y="9429118"/>
            <a:ext cx="2944972" cy="49752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33F0C308-E813-4D53-9E4B-50EFEFB27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1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21F2B-C4DB-4028-AE48-6649D20D64B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0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82D0-92DB-4014-9E86-6DD54FE97CE3}" type="datetimeFigureOut">
              <a:rPr lang="ru-RU"/>
              <a:pPr>
                <a:defRPr/>
              </a:pPr>
              <a:t>29.06.2016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E0BCC-B6FE-4BFF-9D28-EF093B9780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83C0A-F4DD-460E-AE49-423B30D5DA6D}" type="datetimeFigureOut">
              <a:rPr lang="ru-RU"/>
              <a:pPr>
                <a:defRPr/>
              </a:pPr>
              <a:t>29.06.2016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3AB9F-2483-4F33-95C5-AFDDC34DB5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D3E7D-E8DD-477C-9A10-6405CF4BD22E}" type="datetimeFigureOut">
              <a:rPr lang="ru-RU"/>
              <a:pPr>
                <a:defRPr/>
              </a:pPr>
              <a:t>29.06.2016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52C74-905B-4976-8741-313847FA96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42F7D-2E65-419B-9735-F0C4680E1109}" type="datetimeFigureOut">
              <a:rPr lang="ru-RU"/>
              <a:pPr>
                <a:defRPr/>
              </a:pPr>
              <a:t>29.06.2016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5D318-D271-4A1D-882D-A9EEAA65E1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679F1-402C-4A53-ADB2-D400AC6BB34C}" type="datetimeFigureOut">
              <a:rPr lang="ru-RU"/>
              <a:pPr>
                <a:defRPr/>
              </a:pPr>
              <a:t>29.06.2016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0FC9B-69EE-401E-AF3A-AB90923FD4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D988E-F216-4001-9B71-5519E1D489D7}" type="datetimeFigureOut">
              <a:rPr lang="ru-RU"/>
              <a:pPr>
                <a:defRPr/>
              </a:pPr>
              <a:t>29.06.2016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78BF-DF69-4EBC-926F-E2B6E7CB5B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B53A-9925-46EE-A64D-EDAFE0400F60}" type="datetimeFigureOut">
              <a:rPr lang="ru-RU"/>
              <a:pPr>
                <a:defRPr/>
              </a:pPr>
              <a:t>29.06.2016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BF6A5-7300-42A5-80C3-BE7B10ED17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82343-C3CB-40DE-91F1-4542C5F2DA4B}" type="datetimeFigureOut">
              <a:rPr lang="ru-RU"/>
              <a:pPr>
                <a:defRPr/>
              </a:pPr>
              <a:t>29.06.2016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C2564-70AB-4DAC-8419-508026E40C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0AB6-649A-4B20-9678-1E648697D4D9}" type="datetimeFigureOut">
              <a:rPr lang="ru-RU"/>
              <a:pPr>
                <a:defRPr/>
              </a:pPr>
              <a:t>29.06.2016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1EC5A-5235-4E9C-BA0E-D649321E68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63B9E-CDFC-4DB5-8EED-75C67955E16C}" type="datetimeFigureOut">
              <a:rPr lang="ru-RU"/>
              <a:pPr>
                <a:defRPr/>
              </a:pPr>
              <a:t>29.06.2016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974C8-399A-4613-B974-19D0278848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4E389-836F-48E7-B8BE-AC9A30A7E613}" type="datetimeFigureOut">
              <a:rPr lang="ru-RU"/>
              <a:pPr>
                <a:defRPr/>
              </a:pPr>
              <a:t>29.06.2016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9B0FD-B792-426D-B863-A15360CE2F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B225F-DDFE-4C14-8B6E-98B4294B0990}" type="datetimeFigureOut">
              <a:rPr lang="ru-RU"/>
              <a:pPr>
                <a:defRPr/>
              </a:pPr>
              <a:t>29.06.2016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D0636-55FF-4A79-BE8A-A7109631E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98AB-B496-4B44-B51B-37A36D162D73}" type="datetimeFigureOut">
              <a:rPr lang="ru-RU"/>
              <a:pPr>
                <a:defRPr/>
              </a:pPr>
              <a:t>29.06.2016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CAD27-FB43-4AA7-A1F1-54AA216587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1E1A32-3EE0-43B5-84A4-4D09F92B1629}" type="datetimeFigureOut">
              <a:rPr lang="ru-RU"/>
              <a:pPr>
                <a:defRPr/>
              </a:pPr>
              <a:t>29.06.2016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10D3E9-08A5-46D8-8703-935C247F61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5329238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Министерство образования, науки и </a:t>
            </a:r>
            <a:br>
              <a:rPr lang="ru-RU" sz="2400" b="1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r>
              <a:rPr lang="ru-RU" sz="2400" b="1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инновационной политики Новосибирской области</a:t>
            </a:r>
            <a:r>
              <a:rPr lang="ru-RU" sz="2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r>
              <a:rPr lang="ru-RU" sz="2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r>
              <a:rPr lang="ru-RU" sz="2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r>
              <a:rPr lang="ru-RU" sz="2400" b="1" cap="all" spc="-100" dirty="0" smtClean="0">
                <a:solidFill>
                  <a:srgbClr val="424456"/>
                </a:solidFill>
                <a:latin typeface="Arial"/>
              </a:rPr>
              <a:t>О </a:t>
            </a:r>
            <a:r>
              <a:rPr lang="ru-RU" sz="2400" b="1" cap="all" spc="-100" dirty="0">
                <a:solidFill>
                  <a:srgbClr val="424456"/>
                </a:solidFill>
                <a:latin typeface="Arial"/>
              </a:rPr>
              <a:t>подготовке образовательных </a:t>
            </a:r>
            <a:r>
              <a:rPr lang="ru-RU" sz="2400" b="1" cap="all" spc="-100" dirty="0" smtClean="0">
                <a:solidFill>
                  <a:srgbClr val="424456"/>
                </a:solidFill>
                <a:latin typeface="Arial"/>
              </a:rPr>
              <a:t/>
            </a:r>
            <a:br>
              <a:rPr lang="ru-RU" sz="2400" b="1" cap="all" spc="-100" dirty="0" smtClean="0">
                <a:solidFill>
                  <a:srgbClr val="424456"/>
                </a:solidFill>
                <a:latin typeface="Arial"/>
              </a:rPr>
            </a:br>
            <a:r>
              <a:rPr lang="ru-RU" sz="2400" b="1" cap="all" spc="-100" dirty="0" smtClean="0">
                <a:solidFill>
                  <a:srgbClr val="424456"/>
                </a:solidFill>
                <a:latin typeface="Arial"/>
              </a:rPr>
              <a:t>организаций Новосибирской области</a:t>
            </a:r>
            <a:br>
              <a:rPr lang="ru-RU" sz="2400" b="1" cap="all" spc="-100" dirty="0" smtClean="0">
                <a:solidFill>
                  <a:srgbClr val="424456"/>
                </a:solidFill>
                <a:latin typeface="Arial"/>
              </a:rPr>
            </a:br>
            <a:r>
              <a:rPr lang="ru-RU" sz="2400" b="1" cap="all" spc="-100" dirty="0" smtClean="0">
                <a:solidFill>
                  <a:srgbClr val="424456"/>
                </a:solidFill>
                <a:latin typeface="Arial"/>
              </a:rPr>
              <a:t> к </a:t>
            </a:r>
            <a:r>
              <a:rPr lang="ru-RU" sz="2400" b="1" cap="all" spc="-100" dirty="0">
                <a:solidFill>
                  <a:srgbClr val="424456"/>
                </a:solidFill>
                <a:latin typeface="Arial"/>
              </a:rPr>
              <a:t>новому учебному </a:t>
            </a:r>
            <a:r>
              <a:rPr lang="ru-RU" sz="2400" b="1" cap="all" spc="-100" dirty="0" smtClean="0">
                <a:solidFill>
                  <a:srgbClr val="424456"/>
                </a:solidFill>
                <a:latin typeface="Arial"/>
              </a:rPr>
              <a:t>году</a:t>
            </a:r>
            <a:br>
              <a:rPr lang="ru-RU" sz="2400" b="1" cap="all" spc="-100" dirty="0" smtClean="0">
                <a:solidFill>
                  <a:srgbClr val="424456"/>
                </a:solidFill>
                <a:latin typeface="Arial"/>
              </a:rPr>
            </a:br>
            <a:r>
              <a:rPr lang="ru-RU" sz="2400" b="1" cap="all" spc="-100" dirty="0">
                <a:solidFill>
                  <a:srgbClr val="424456"/>
                </a:solidFill>
                <a:latin typeface="Arial"/>
              </a:rPr>
              <a:t/>
            </a:r>
            <a:br>
              <a:rPr lang="ru-RU" sz="2400" b="1" cap="all" spc="-100" dirty="0">
                <a:solidFill>
                  <a:srgbClr val="424456"/>
                </a:solidFill>
                <a:latin typeface="Arial"/>
              </a:rPr>
            </a:br>
            <a:r>
              <a:rPr lang="ru-RU" sz="2400" b="1" cap="all" spc="-100" dirty="0" smtClean="0">
                <a:solidFill>
                  <a:srgbClr val="424456"/>
                </a:solidFill>
                <a:latin typeface="Arial"/>
              </a:rPr>
              <a:t/>
            </a:r>
            <a:br>
              <a:rPr lang="ru-RU" sz="2400" b="1" cap="all" spc="-100" dirty="0" smtClean="0">
                <a:solidFill>
                  <a:srgbClr val="424456"/>
                </a:solidFill>
                <a:latin typeface="Arial"/>
              </a:rPr>
            </a:br>
            <a:r>
              <a:rPr lang="ru-RU" sz="2400" b="1" cap="all" spc="-100" dirty="0">
                <a:solidFill>
                  <a:srgbClr val="424456"/>
                </a:solidFill>
                <a:latin typeface="Arial"/>
              </a:rPr>
              <a:t/>
            </a:r>
            <a:br>
              <a:rPr lang="ru-RU" sz="2400" b="1" cap="all" spc="-100" dirty="0">
                <a:solidFill>
                  <a:srgbClr val="424456"/>
                </a:solidFill>
                <a:latin typeface="Arial"/>
              </a:rPr>
            </a:b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+mn-ea"/>
                <a:cs typeface="+mn-cs"/>
              </a:rPr>
              <a:t>Савостьянов Юрий Иванович, </a:t>
            </a:r>
            <a:b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+mn-ea"/>
                <a:cs typeface="+mn-cs"/>
              </a:rPr>
            </a:b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+mn-ea"/>
                <a:cs typeface="+mn-cs"/>
              </a:rPr>
              <a:t>Начальник управления материальных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+mn-ea"/>
                <a:cs typeface="+mn-cs"/>
              </a:rPr>
              <a:t>ресурсов</a:t>
            </a:r>
            <a:b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+mn-ea"/>
                <a:cs typeface="+mn-cs"/>
              </a:rPr>
              <a:t>и государственных заданий</a:t>
            </a:r>
            <a:b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+mn-ea"/>
                <a:cs typeface="+mn-cs"/>
              </a:rPr>
            </a:b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+mn-ea"/>
                <a:cs typeface="+mn-cs"/>
              </a:rPr>
            </a:b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Типовой проект ремонта спортивного зала</a:t>
            </a:r>
            <a:endParaRPr lang="ru-RU" b="1" dirty="0"/>
          </a:p>
        </p:txBody>
      </p:sp>
      <p:pic>
        <p:nvPicPr>
          <p:cNvPr id="3" name="Рисунок 2" descr="G:\Фотографии\Покрытия и оборудование\Школа в Солнечногорске\Открытие\JPEG\_DSC669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4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предъявляемые при приемке  школ:</a:t>
            </a:r>
          </a:p>
          <a:p>
            <a:pPr algn="ctr"/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Постановлением  Правительства РФ №309 от 2 апреля 2015 года «О внесении изменений в единый перечень продукции, подлежащей обязательной сертификации» с 1 января 2016 года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оборудование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(ворота футбольные, ворота для мини-футбола и гандбола, ворота для хоккея на траве), установленное на различных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объектах должно пройти процедуру обязательной сертификации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последующей выдачей протоколов испытаний.</a:t>
            </a:r>
          </a:p>
          <a:p>
            <a:endParaRPr lang="ru-RU" sz="8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по сертификации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быть аккредитованы в порядке, установленном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№412-ФЗ</a:t>
            </a:r>
          </a:p>
          <a:p>
            <a:endParaRPr lang="ru-RU" sz="800" b="1" i="1" dirty="0" smtClean="0"/>
          </a:p>
          <a:p>
            <a:r>
              <a:rPr lang="ru-RU" sz="2400" b="1" i="1" dirty="0" smtClean="0"/>
              <a:t>Сроки </a:t>
            </a:r>
            <a:r>
              <a:rPr lang="ru-RU" sz="2400" b="1" i="1" dirty="0"/>
              <a:t>окончания работ </a:t>
            </a:r>
            <a:r>
              <a:rPr lang="ru-RU" sz="2400" b="1" i="1" dirty="0" smtClean="0"/>
              <a:t>и приемки образовательных организаций до </a:t>
            </a:r>
            <a:r>
              <a:rPr lang="ru-RU" sz="2400" b="1" i="1" dirty="0" smtClean="0">
                <a:solidFill>
                  <a:srgbClr val="FF0000"/>
                </a:solidFill>
              </a:rPr>
              <a:t>20.08.2016 </a:t>
            </a:r>
            <a:r>
              <a:rPr lang="ru-RU" sz="2400" b="1" i="1" dirty="0">
                <a:solidFill>
                  <a:srgbClr val="FF0000"/>
                </a:solidFill>
              </a:rPr>
              <a:t>г</a:t>
            </a:r>
            <a:r>
              <a:rPr lang="ru-RU" sz="2400" b="1" i="1" dirty="0"/>
              <a:t>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3954" y="620688"/>
            <a:ext cx="8388424" cy="901286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883" y="188640"/>
            <a:ext cx="87228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безопасности образовательных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кнопками  экстренного вызова полиции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системами пожарного мониторинга с автоматическим выводом сигналов на пульт ГУ МЧС РФ по НСО и ЕДДС –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976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организаций;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системами видеонаблюдения –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537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школ;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охраняются частными охранными предприятиями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школы. 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40152" y="5157191"/>
            <a:ext cx="2340248" cy="9689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1" y="4391067"/>
            <a:ext cx="2808312" cy="235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71" y="4391067"/>
            <a:ext cx="3169145" cy="255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lav\Desktop\Картинки АТК\ohranashko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457" y="4391067"/>
            <a:ext cx="3070746" cy="245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7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3954" y="620688"/>
            <a:ext cx="8388424" cy="901286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077" y="476672"/>
            <a:ext cx="865085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сполнение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 заседания антитеррористической комиссии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НСО и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Правительства РФ от 25.03.2015 №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272:</a:t>
            </a:r>
          </a:p>
          <a:p>
            <a:pPr algn="just"/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завершить согласование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утверждение паспортов безопасности образовательных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организаций;</a:t>
            </a:r>
          </a:p>
          <a:p>
            <a:pPr marL="457200" indent="-457200" algn="just">
              <a:buFontTx/>
              <a:buChar char="-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план мероприятий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завершению оборудования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организаций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видеонаблюдения.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40152" y="5157191"/>
            <a:ext cx="2340248" cy="96897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1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50" y="404664"/>
            <a:ext cx="8820472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авершено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и утверждение паспортов безопасности образовательных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организаций: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561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организаций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413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дополнительного образования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74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образований имеют 100% паспортов в ОО.</a:t>
            </a:r>
          </a:p>
          <a:p>
            <a:pPr marL="457200" indent="-457200" algn="just">
              <a:buFontTx/>
              <a:buChar char="-"/>
            </a:pP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- 16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завершили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согласования: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г.Обь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Чистоозерный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Чулымский</a:t>
            </a:r>
            <a:r>
              <a:rPr lang="ru-RU" sz="2400" b="1" dirty="0">
                <a:solidFill>
                  <a:srgbClr val="FF0000"/>
                </a:solidFill>
              </a:rPr>
              <a:t>, Северный, Новосибирский, </a:t>
            </a:r>
            <a:r>
              <a:rPr lang="ru-RU" sz="2400" b="1" dirty="0" err="1" smtClean="0">
                <a:solidFill>
                  <a:srgbClr val="FF0000"/>
                </a:solidFill>
              </a:rPr>
              <a:t>Мошковский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Маслянинский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Кыштовский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Кыштовский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Колыванский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Искитимский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Здвинский</a:t>
            </a:r>
            <a:r>
              <a:rPr lang="ru-RU" sz="2400" b="1" dirty="0">
                <a:solidFill>
                  <a:srgbClr val="FF0000"/>
                </a:solidFill>
              </a:rPr>
              <a:t>, Венгеровский, </a:t>
            </a:r>
            <a:r>
              <a:rPr lang="ru-RU" sz="2400" b="1" dirty="0" err="1" smtClean="0">
                <a:solidFill>
                  <a:srgbClr val="FF0000"/>
                </a:solidFill>
              </a:rPr>
              <a:t>Баганский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  <a:p>
            <a:pPr marL="457200" indent="-457200" algn="just">
              <a:buFontTx/>
              <a:buChar char="-"/>
            </a:pP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985671"/>
              </p:ext>
            </p:extLst>
          </p:nvPr>
        </p:nvGraphicFramePr>
        <p:xfrm>
          <a:off x="0" y="0"/>
          <a:ext cx="1244600" cy="523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/>
              </a:tblGrid>
              <a:tr h="28575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4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136904" cy="548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Противопожарная безопасность.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800" b="1" i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С 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13 июля 2014г. </a:t>
            </a: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Вступили в действия изменения 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Федерального закона от 22 июля 2008 г. </a:t>
            </a:r>
            <a:r>
              <a:rPr lang="ru-RU" sz="24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№ 123-ФЗ «Технический регламент о требованиях пожарной безопасности»:</a:t>
            </a:r>
            <a:endParaRPr lang="ru-RU" sz="2400" b="1" i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- обеспечение бесперебойного электроснабжения систем противопожарной защиты путем обеспечения зданий автономными резервными источниками питания;</a:t>
            </a:r>
            <a:endParaRPr lang="ru-RU" sz="2400" b="1" i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- дублирование сигналов автоматической установки пожарной сигнализации на пульт пожарной охраны без участия работников организации.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56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85728"/>
            <a:ext cx="800105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Пожарный мониторинг.</a:t>
            </a:r>
          </a:p>
          <a:p>
            <a:pPr algn="ctr"/>
            <a:endParaRPr lang="ru-RU" sz="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состоянию на 25 июня 2016 года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школ остаются не оборудованными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системами пожарного мониторинга.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том числе 2 районах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Новосибирской области не оборудовали школы системами пожарного мониторинга: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Болотнинский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 26 школ (7 оборудовано);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Тогучинский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  35 школ (29 оборудовано);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 в 10 районах в  81 здании требуется доустановка систем пожарного мониторинга. </a:t>
            </a:r>
          </a:p>
          <a:p>
            <a:endParaRPr lang="ru-RU" dirty="0" smtClean="0">
              <a:latin typeface="Calibri" panose="020F0502020204030204" pitchFamily="34" charset="0"/>
            </a:endParaRPr>
          </a:p>
          <a:p>
            <a:endParaRPr lang="ru-RU" dirty="0" smtClean="0">
              <a:latin typeface="Calibri" panose="020F0502020204030204" pitchFamily="34" charset="0"/>
            </a:endParaRPr>
          </a:p>
          <a:p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системами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видеонаблюдения </a:t>
            </a:r>
            <a:endParaRPr lang="ru-RU" sz="2400" b="1" i="1" dirty="0">
              <a:solidFill>
                <a:prstClr val="black"/>
              </a:solidFill>
            </a:endParaRPr>
          </a:p>
          <a:p>
            <a:endParaRPr lang="ru-RU" sz="2400" b="1" i="1" dirty="0" smtClean="0">
              <a:solidFill>
                <a:prstClr val="black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В 10 районах во всех </a:t>
            </a:r>
            <a:r>
              <a:rPr lang="ru-RU" sz="2400" b="1" i="1" dirty="0" smtClean="0">
                <a:solidFill>
                  <a:prstClr val="black"/>
                </a:solidFill>
              </a:rPr>
              <a:t>общеобразовательных организациях </a:t>
            </a:r>
            <a:r>
              <a:rPr lang="ru-RU" sz="2400" b="1" i="1" dirty="0">
                <a:solidFill>
                  <a:prstClr val="black"/>
                </a:solidFill>
              </a:rPr>
              <a:t>установлены системы видеонаблюдения (</a:t>
            </a:r>
            <a:r>
              <a:rPr lang="ru-RU" sz="2400" b="1" i="1" dirty="0" err="1" smtClean="0">
                <a:solidFill>
                  <a:prstClr val="black"/>
                </a:solidFill>
              </a:rPr>
              <a:t>Доволенский</a:t>
            </a:r>
            <a:r>
              <a:rPr lang="ru-RU" sz="2400" b="1" i="1" dirty="0">
                <a:solidFill>
                  <a:prstClr val="black"/>
                </a:solidFill>
              </a:rPr>
              <a:t>, </a:t>
            </a:r>
            <a:r>
              <a:rPr lang="ru-RU" sz="2400" b="1" i="1" dirty="0" err="1" smtClean="0">
                <a:solidFill>
                  <a:prstClr val="black"/>
                </a:solidFill>
              </a:rPr>
              <a:t>Кочковский</a:t>
            </a:r>
            <a:r>
              <a:rPr lang="ru-RU" sz="2400" b="1" i="1" dirty="0">
                <a:solidFill>
                  <a:prstClr val="black"/>
                </a:solidFill>
              </a:rPr>
              <a:t>, </a:t>
            </a:r>
            <a:r>
              <a:rPr lang="ru-RU" sz="2400" b="1" i="1" dirty="0" err="1" smtClean="0">
                <a:solidFill>
                  <a:prstClr val="black"/>
                </a:solidFill>
              </a:rPr>
              <a:t>Маслянинский</a:t>
            </a:r>
            <a:r>
              <a:rPr lang="ru-RU" sz="2400" b="1" i="1" dirty="0">
                <a:solidFill>
                  <a:prstClr val="black"/>
                </a:solidFill>
              </a:rPr>
              <a:t>, </a:t>
            </a:r>
            <a:r>
              <a:rPr lang="ru-RU" sz="2400" b="1" i="1" dirty="0" err="1" smtClean="0">
                <a:solidFill>
                  <a:prstClr val="black"/>
                </a:solidFill>
              </a:rPr>
              <a:t>Сузунский</a:t>
            </a:r>
            <a:r>
              <a:rPr lang="ru-RU" sz="2400" b="1" i="1" dirty="0">
                <a:solidFill>
                  <a:prstClr val="black"/>
                </a:solidFill>
              </a:rPr>
              <a:t>, </a:t>
            </a:r>
            <a:r>
              <a:rPr lang="ru-RU" sz="2400" b="1" i="1" dirty="0" err="1" smtClean="0">
                <a:solidFill>
                  <a:prstClr val="black"/>
                </a:solidFill>
              </a:rPr>
              <a:t>Убинский</a:t>
            </a:r>
            <a:r>
              <a:rPr lang="ru-RU" sz="2400" b="1" i="1" dirty="0">
                <a:solidFill>
                  <a:prstClr val="black"/>
                </a:solidFill>
              </a:rPr>
              <a:t>, </a:t>
            </a:r>
            <a:r>
              <a:rPr lang="ru-RU" sz="2400" b="1" i="1" dirty="0" err="1" smtClean="0">
                <a:solidFill>
                  <a:prstClr val="black"/>
                </a:solidFill>
              </a:rPr>
              <a:t>Чулымский</a:t>
            </a:r>
            <a:r>
              <a:rPr lang="ru-RU" sz="2400" b="1" i="1" dirty="0">
                <a:solidFill>
                  <a:prstClr val="black"/>
                </a:solidFill>
              </a:rPr>
              <a:t>, г. Бердск, </a:t>
            </a:r>
            <a:r>
              <a:rPr lang="ru-RU" sz="2400" b="1" i="1" dirty="0" err="1" smtClean="0">
                <a:solidFill>
                  <a:prstClr val="black"/>
                </a:solidFill>
              </a:rPr>
              <a:t>г.Искитим</a:t>
            </a:r>
            <a:r>
              <a:rPr lang="ru-RU" sz="2400" b="1" i="1" dirty="0">
                <a:solidFill>
                  <a:prstClr val="black"/>
                </a:solidFill>
              </a:rPr>
              <a:t>, </a:t>
            </a:r>
            <a:r>
              <a:rPr lang="ru-RU" sz="2400" b="1" i="1" dirty="0" err="1" smtClean="0">
                <a:solidFill>
                  <a:prstClr val="black"/>
                </a:solidFill>
              </a:rPr>
              <a:t>г.Обь</a:t>
            </a:r>
            <a:r>
              <a:rPr lang="ru-RU" sz="2400" b="1" i="1" dirty="0">
                <a:solidFill>
                  <a:prstClr val="black"/>
                </a:solidFill>
              </a:rPr>
              <a:t>, </a:t>
            </a:r>
            <a:r>
              <a:rPr lang="ru-RU" sz="2400" b="1" i="1" dirty="0" err="1" smtClean="0">
                <a:solidFill>
                  <a:prstClr val="black"/>
                </a:solidFill>
              </a:rPr>
              <a:t>р.п.Кольцово</a:t>
            </a:r>
            <a:r>
              <a:rPr lang="ru-RU" sz="2400" b="1" i="1" dirty="0" smtClean="0">
                <a:solidFill>
                  <a:prstClr val="black"/>
                </a:solidFill>
              </a:rPr>
              <a:t>).</a:t>
            </a:r>
          </a:p>
          <a:p>
            <a:endParaRPr lang="ru-RU" sz="2400" b="1" i="1" dirty="0">
              <a:solidFill>
                <a:prstClr val="black"/>
              </a:solidFill>
            </a:endParaRP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Краснозерском районе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школ с установленной системой видеонаблюдения.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Венгеровском районе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в 1 школе из 26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Тогучинском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в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из 35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Искитимском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в 4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43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Барабинском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в 6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24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Мошковском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7 из 26.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4249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23 июня 2014 года Правительством Российской Федерации принято </a:t>
            </a:r>
            <a:r>
              <a:rPr lang="ru-RU" sz="2400" b="1" i="1" dirty="0">
                <a:solidFill>
                  <a:srgbClr val="FF0000"/>
                </a:solidFill>
              </a:rPr>
              <a:t>постановление №579 «О внесении изменения в постановление Правительства Российской Федерации от 17 декабря 2013 года №1177», </a:t>
            </a:r>
            <a:r>
              <a:rPr lang="ru-RU" sz="2400" b="1" i="1" dirty="0"/>
              <a:t>согласно которому  пункт 3 о запрете использования автобусов старше 10 лет и обязательном оснащении автобусов тахографами, а также аппаратурой спутниковой навигации ГЛОНАСС или ГЛОНАСС-GPS при осуществлении организованной перевозки групп детей, </a:t>
            </a:r>
            <a:r>
              <a:rPr lang="ru-RU" sz="2400" b="1" i="1" dirty="0" smtClean="0"/>
              <a:t>введен </a:t>
            </a:r>
            <a:r>
              <a:rPr lang="ru-RU" sz="2400" b="1" i="1" dirty="0"/>
              <a:t>в </a:t>
            </a:r>
            <a:r>
              <a:rPr lang="ru-RU" sz="2400" b="1" i="1" dirty="0">
                <a:solidFill>
                  <a:srgbClr val="FF0000"/>
                </a:solidFill>
              </a:rPr>
              <a:t>действие  01 июля 2015 </a:t>
            </a:r>
            <a:r>
              <a:rPr lang="ru-RU" sz="2400" b="1" i="1" dirty="0" smtClean="0">
                <a:solidFill>
                  <a:srgbClr val="FF0000"/>
                </a:solidFill>
              </a:rPr>
              <a:t>года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</a:p>
          <a:p>
            <a:endParaRPr lang="ru-RU" sz="8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Федеральный Закон от 01.05.2016 №138-ФЗ </a:t>
            </a:r>
            <a:r>
              <a:rPr lang="ru-RU" sz="2400" b="1" i="1" dirty="0" smtClean="0"/>
              <a:t>«О внесении изменений в Кодекс РФ об административных правонарушений»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409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35292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подвоза – закупка транспорта</a:t>
            </a:r>
          </a:p>
          <a:p>
            <a:endParaRPr lang="ru-RU" sz="2400" b="1" i="1" dirty="0" smtClean="0">
              <a:solidFill>
                <a:prstClr val="black"/>
              </a:solidFill>
            </a:endParaRP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 образования, науки и инновационной политики Новосибирской области за период с 2011 по 2013 годы было  поставлено в общеобразовательные школы области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 единицы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транспорта,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позволило полностью заменить технически неисправный и несоответствующий ГОСТу школьный автотранспорт  и открыть необходимые дополнительные маршруты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закуплено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 транспорта.</a:t>
            </a:r>
          </a:p>
          <a:p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планируется закупить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транспортных единиц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необходимо закупить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 транспорта.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3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0"/>
            <a:ext cx="8280920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Нормативные документы по обеспечению деятельности.</a:t>
            </a: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Приказ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 01.03.2016 № 158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«Об обеспечении безопасности обучающихся на водных объектах в весенне-летний период и предупреждении несчастных случаев на воде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»;</a:t>
            </a:r>
          </a:p>
          <a:p>
            <a:pPr>
              <a:spcAft>
                <a:spcPts val="0"/>
              </a:spcAft>
            </a:pP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Приказ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 20.05.2016 № 1415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«Об обеспечении общественной  и противопожарной безопасности, антитеррористической защищенности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период проведения массовых мероприятий с детьми, итоговой аттестации, последних звонков, выпускных вечеров и летней оздоровительной кампании 2016 года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Приказ от 26.05.2016 №1455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«О подготовке образовательных организаций Новосибирской области к новому 2016 – 2017 учебному году».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41333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3" y="188641"/>
            <a:ext cx="54225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2441" y="332656"/>
            <a:ext cx="8496944" cy="675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перевозок детей в соответствии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17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2013 года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1177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правил организованной перевозки группы детей автобусами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перевозок организованных групп детей школьными автобусами и заказным автотранспортом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согласования с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УГИБДД по НСО.</a:t>
            </a:r>
          </a:p>
          <a:p>
            <a:pPr algn="just"/>
            <a:endParaRPr lang="ru-RU" sz="1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Информацию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о перевозчиках можно получить на сайтах Сибирского УГАДН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(www.ugadn54.ru)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и Национального союза страховщиков ответственности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(www.nsso.ru).</a:t>
            </a:r>
            <a:endParaRPr lang="ru-RU" sz="2000" b="1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0648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Организация безопасных перевозок.</a:t>
            </a:r>
          </a:p>
          <a:p>
            <a:endParaRPr lang="ru-RU" sz="2800" b="1" dirty="0"/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установке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Тахографа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 -</a:t>
            </a:r>
            <a:r>
              <a:rPr lang="ru-RU" sz="28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вывести на пульт единой региональной навигационной информационной системы НСО в соответствии с постановлением Правительства НСО № 412-п  от 27.09.13г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Новиков. С.В. 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2136259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Эл. адрес &lt;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nobak@mail.ru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-Владельцы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 должны требовать  вывода сигнала на ЕРНИС НСО.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9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2084" y="404664"/>
            <a:ext cx="8388424" cy="92867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778" y="1447651"/>
            <a:ext cx="8030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  </a:t>
            </a:r>
            <a:endParaRPr lang="ru-RU" sz="2400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7956873" cy="5001419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000" dirty="0" smtClean="0">
              <a:solidFill>
                <a:prstClr val="black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000" dirty="0" smtClean="0">
              <a:solidFill>
                <a:prstClr val="black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68999"/>
            <a:ext cx="859898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возникновении любых ситуаций чрезвычайного характера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незамедлительно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НСО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возможными способами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адреса электронной почты minobr@nso.ru,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@.nso.ru,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@.nso.ru , по номерам телефонов: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2230448 (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министра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А.А.Флек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м.т.89139184268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2220152 (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материальных ресурсов и государственных заданий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Ю.И.Савостьянов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м.т.89618773194)</a:t>
            </a:r>
          </a:p>
        </p:txBody>
      </p:sp>
    </p:spTree>
    <p:extLst>
      <p:ext uri="{BB962C8B-B14F-4D97-AF65-F5344CB8AC3E}">
        <p14:creationId xmlns:p14="http://schemas.microsoft.com/office/powerpoint/2010/main" val="29990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828529"/>
              </p:ext>
            </p:extLst>
          </p:nvPr>
        </p:nvGraphicFramePr>
        <p:xfrm>
          <a:off x="179512" y="1988840"/>
          <a:ext cx="8713788" cy="2257680"/>
        </p:xfrm>
        <a:graphic>
          <a:graphicData uri="http://schemas.openxmlformats.org/drawingml/2006/table">
            <a:tbl>
              <a:tblPr/>
              <a:tblGrid>
                <a:gridCol w="8713788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Спасибо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 внимание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1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1296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по обеспечению деятельности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главам МО от 01.04.2016 № 2346-01/25 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мерах по предотвращению ДТП»;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главам МО от 12.04.2016 № 2652-01/25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усилении мер безопасности»;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главам МО от 16.06.2016 № 4476-01/25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выявлении нарушений по лицензированию частных охранных предприятий»;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главам МО от 17.06.2016 № 4501-01/25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соблюдении мер безопасности при организованной перевозке детей»;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главам МО от 20.06.2016 № 4578-01/25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обеспечении безопасности на водных объектах»;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главам МО от 23.06.2016 № 4673-01/25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нарушениях, выявленных сотрудниками полиции в летних оздоровительных лагерях».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81369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Подготовка нормативных документов по организации проведения ремонтных работ:</a:t>
            </a:r>
          </a:p>
          <a:p>
            <a:pPr algn="just">
              <a:spcAft>
                <a:spcPts val="0"/>
              </a:spcAft>
            </a:pP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безопасности при проведении ремонтных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работ, исключить нахождение детей в помещениях и на территории учреждений в период проведении ремонтных работ: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об организации проведения ремонтных работ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 ответственных лиц.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инструкции №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ИОТ-049-09 по охране труда при проведении ремонтных работ на территории школы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Проведение </a:t>
            </a:r>
            <a:r>
              <a:rPr lang="ru-RU" sz="2800" b="1" dirty="0" smtClean="0"/>
              <a:t>ремонтных </a:t>
            </a:r>
            <a:r>
              <a:rPr lang="ru-RU" sz="2800" b="1" dirty="0"/>
              <a:t>работ в школах Новосибирской области</a:t>
            </a:r>
            <a:r>
              <a:rPr lang="ru-RU" sz="2800" b="1" dirty="0" smtClean="0"/>
              <a:t>.</a:t>
            </a:r>
          </a:p>
          <a:p>
            <a:endParaRPr lang="ru-RU" sz="2800" b="1" dirty="0" smtClean="0"/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2016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информации администраций муниципальных образований планируется провести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выборочный капитальный и текущий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ремонт: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414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зданий общеобразовательных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организаций;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319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зданий детских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садов; 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зданий организаций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6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704856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Проведение </a:t>
            </a:r>
            <a:r>
              <a:rPr lang="ru-RU" sz="2800" b="1" dirty="0"/>
              <a:t>ремонтных работ в </a:t>
            </a:r>
            <a:r>
              <a:rPr lang="ru-RU" sz="2800" b="1" dirty="0" smtClean="0"/>
              <a:t>коррекционных школах </a:t>
            </a:r>
            <a:r>
              <a:rPr lang="ru-RU" sz="2800" b="1" dirty="0"/>
              <a:t>Новосибирской области</a:t>
            </a:r>
            <a:r>
              <a:rPr lang="ru-RU" sz="2800" b="1" dirty="0" smtClean="0"/>
              <a:t>.</a:t>
            </a:r>
          </a:p>
          <a:p>
            <a:pPr algn="ctr"/>
            <a:endParaRPr lang="ru-RU" sz="900" b="1" dirty="0"/>
          </a:p>
          <a:p>
            <a:r>
              <a:rPr lang="ru-RU" sz="2400" b="1" i="1" dirty="0" smtClean="0"/>
              <a:t>В рамках государственной программы из областного бюджета на проведение ремонтных работ направлено </a:t>
            </a:r>
            <a:r>
              <a:rPr lang="ru-RU" sz="2400" b="1" i="1" dirty="0" smtClean="0">
                <a:solidFill>
                  <a:srgbClr val="FF0000"/>
                </a:solidFill>
              </a:rPr>
              <a:t>45 500 </a:t>
            </a:r>
            <a:r>
              <a:rPr lang="ru-RU" sz="2400" b="1" i="1" dirty="0" smtClean="0"/>
              <a:t>тыс. руб.</a:t>
            </a:r>
            <a:endParaRPr lang="ru-RU" sz="2400" b="1" i="1" dirty="0"/>
          </a:p>
          <a:p>
            <a:endParaRPr lang="ru-RU" sz="900" b="1" i="1" dirty="0" smtClean="0"/>
          </a:p>
          <a:p>
            <a:r>
              <a:rPr lang="ru-RU" sz="2400" b="1" i="1" dirty="0" smtClean="0"/>
              <a:t> Подлежат ремонту </a:t>
            </a:r>
            <a:r>
              <a:rPr lang="ru-RU" sz="2400" b="1" i="1" dirty="0" smtClean="0">
                <a:solidFill>
                  <a:srgbClr val="FF0000"/>
                </a:solidFill>
              </a:rPr>
              <a:t>11</a:t>
            </a:r>
            <a:r>
              <a:rPr lang="ru-RU" sz="2400" b="1" i="1" dirty="0" smtClean="0"/>
              <a:t> учреждений.</a:t>
            </a:r>
          </a:p>
          <a:p>
            <a:endParaRPr lang="ru-RU" sz="900" b="1" i="1" dirty="0" smtClean="0"/>
          </a:p>
          <a:p>
            <a:r>
              <a:rPr lang="ru-RU" sz="2400" b="1" i="1" dirty="0" smtClean="0"/>
              <a:t>Размещение </a:t>
            </a:r>
            <a:r>
              <a:rPr lang="ru-RU" sz="2400" b="1" i="1" dirty="0"/>
              <a:t>документов и информации о ходе ремонтных работ на </a:t>
            </a:r>
            <a:r>
              <a:rPr lang="ru-RU" sz="2400" b="1" i="1" dirty="0">
                <a:solidFill>
                  <a:srgbClr val="FF0000"/>
                </a:solidFill>
              </a:rPr>
              <a:t>сайтах образовательных организаций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400" b="1" i="1" dirty="0"/>
              <a:t>Сроки окончания работ </a:t>
            </a:r>
            <a:r>
              <a:rPr lang="ru-RU" sz="2400" b="1" i="1" dirty="0">
                <a:solidFill>
                  <a:srgbClr val="FF0000"/>
                </a:solidFill>
              </a:rPr>
              <a:t>20.08.2016 г</a:t>
            </a:r>
            <a:r>
              <a:rPr lang="ru-RU" sz="2400" b="1" i="1" dirty="0"/>
              <a:t>.</a:t>
            </a:r>
          </a:p>
          <a:p>
            <a:endParaRPr lang="ru-RU" sz="800" b="1" i="1" dirty="0"/>
          </a:p>
          <a:p>
            <a:r>
              <a:rPr lang="ru-RU" sz="2400" b="1" i="1" dirty="0"/>
              <a:t>Финансирование в соответствии с графиками в 3 квартале 2016 г.</a:t>
            </a:r>
          </a:p>
          <a:p>
            <a:endParaRPr lang="ru-RU" sz="800" b="1" i="1" dirty="0"/>
          </a:p>
        </p:txBody>
      </p:sp>
    </p:spTree>
    <p:extLst>
      <p:ext uri="{BB962C8B-B14F-4D97-AF65-F5344CB8AC3E}">
        <p14:creationId xmlns:p14="http://schemas.microsoft.com/office/powerpoint/2010/main" val="6867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Создание </a:t>
            </a:r>
            <a:r>
              <a:rPr lang="ru-RU" sz="2400" b="1" dirty="0"/>
              <a:t>в общеобразовательных организациях, расположенных в сельской местности, условий для занятий физической культурой и </a:t>
            </a:r>
            <a:r>
              <a:rPr lang="ru-RU" sz="2400" b="1" dirty="0" smtClean="0"/>
              <a:t>спортом.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u="sng" dirty="0" smtClean="0"/>
              <a:t>2014 – 2015 год.</a:t>
            </a:r>
          </a:p>
          <a:p>
            <a:pPr algn="ctr"/>
            <a:endParaRPr lang="ru-RU" sz="2800" b="1" u="sng" dirty="0"/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залов в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школах,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Перепрофилирование помещений в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школах, 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спортивных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площадок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школах .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Результаты.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1200" b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latin typeface="Times New Roman"/>
                <a:ea typeface="Calibri"/>
              </a:rPr>
              <a:t>- увеличение </a:t>
            </a:r>
            <a:r>
              <a:rPr lang="ru-RU" sz="2400" b="1" i="1" dirty="0">
                <a:latin typeface="Times New Roman"/>
                <a:ea typeface="Calibri"/>
              </a:rPr>
              <a:t>количества </a:t>
            </a:r>
            <a:r>
              <a:rPr lang="ru-RU" sz="2400" b="1" i="1" dirty="0" smtClean="0">
                <a:latin typeface="Times New Roman"/>
                <a:ea typeface="Calibri"/>
              </a:rPr>
              <a:t>учащихся </a:t>
            </a:r>
            <a:r>
              <a:rPr lang="ru-RU" sz="2000" b="1" i="1" dirty="0" smtClean="0">
                <a:solidFill>
                  <a:srgbClr val="FF0000"/>
                </a:solidFill>
              </a:rPr>
              <a:t>на </a:t>
            </a:r>
            <a:r>
              <a:rPr lang="ru-RU" sz="2000" b="1" i="1" dirty="0">
                <a:solidFill>
                  <a:srgbClr val="FF0000"/>
                </a:solidFill>
              </a:rPr>
              <a:t>44,9% </a:t>
            </a:r>
            <a:r>
              <a:rPr lang="ru-RU" sz="2400" b="1" i="1" dirty="0" smtClean="0">
                <a:latin typeface="Times New Roman"/>
                <a:ea typeface="Calibri"/>
              </a:rPr>
              <a:t>, </a:t>
            </a:r>
            <a:r>
              <a:rPr lang="ru-RU" sz="2400" b="1" i="1" dirty="0">
                <a:latin typeface="Times New Roman"/>
                <a:ea typeface="Calibri"/>
              </a:rPr>
              <a:t>занимающихся физической культурой и спортом во внеурочное </a:t>
            </a:r>
            <a:r>
              <a:rPr lang="ru-RU" sz="2400" b="1" i="1" dirty="0" smtClean="0">
                <a:latin typeface="Times New Roman"/>
                <a:ea typeface="Calibri"/>
              </a:rPr>
              <a:t>время;</a:t>
            </a:r>
          </a:p>
          <a:p>
            <a:r>
              <a:rPr lang="ru-RU" sz="2400" b="1" i="1" dirty="0" smtClean="0">
                <a:latin typeface="Times New Roman"/>
                <a:ea typeface="Calibri"/>
              </a:rPr>
              <a:t>- увеличение количества </a:t>
            </a:r>
            <a:r>
              <a:rPr lang="ru-RU" sz="2400" b="1" i="1" dirty="0">
                <a:latin typeface="Times New Roman"/>
                <a:ea typeface="Calibri"/>
              </a:rPr>
              <a:t>школьных спортивных клубов на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88</a:t>
            </a:r>
            <a:r>
              <a:rPr lang="ru-RU" sz="2400" b="1" i="1" dirty="0" smtClean="0">
                <a:latin typeface="Times New Roman"/>
                <a:ea typeface="Calibri"/>
              </a:rPr>
              <a:t> единиц.</a:t>
            </a:r>
            <a:endParaRPr lang="ru-RU" sz="2400" b="1" i="1" dirty="0"/>
          </a:p>
          <a:p>
            <a:r>
              <a:rPr lang="ru-RU" sz="2800" b="1" dirty="0" smtClean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8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40804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</a:rPr>
              <a:t>Создание в общеобразовательных организациях, расположенных в сельской местности, условий для занятий физической культурой и спортом.</a:t>
            </a:r>
          </a:p>
          <a:p>
            <a:pPr lvl="0" algn="ctr"/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u="sng" dirty="0" smtClean="0">
                <a:solidFill>
                  <a:prstClr val="black"/>
                </a:solidFill>
              </a:rPr>
              <a:t>2016 год.</a:t>
            </a:r>
          </a:p>
          <a:p>
            <a:pPr lvl="0" algn="ctr"/>
            <a:endParaRPr lang="ru-RU" sz="1200" b="1" u="sng" dirty="0">
              <a:solidFill>
                <a:prstClr val="black"/>
              </a:solidFill>
            </a:endParaRPr>
          </a:p>
          <a:p>
            <a:pPr lvl="0"/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спортивных залов в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школах, </a:t>
            </a:r>
          </a:p>
          <a:p>
            <a:pPr lvl="0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спортивной площадки 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школах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endParaRPr lang="ru-RU" sz="1200" b="1" dirty="0">
              <a:solidFill>
                <a:srgbClr val="FF0000"/>
              </a:solidFill>
            </a:endParaRPr>
          </a:p>
          <a:p>
            <a:pPr lvl="0" algn="ctr"/>
            <a:r>
              <a:rPr lang="ru-RU" sz="2800" b="1" dirty="0">
                <a:solidFill>
                  <a:srgbClr val="FF0000"/>
                </a:solidFill>
              </a:rPr>
              <a:t>Обязательства по соглашению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</a:p>
          <a:p>
            <a:pPr lvl="0" algn="ctr"/>
            <a:endParaRPr lang="ru-RU" sz="1200" b="1" dirty="0">
              <a:solidFill>
                <a:srgbClr val="FF0000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Calibri"/>
              </a:rPr>
              <a:t>увеличение </a:t>
            </a:r>
            <a:r>
              <a:rPr lang="ru-RU" sz="2400" b="1" i="1" dirty="0">
                <a:solidFill>
                  <a:prstClr val="black"/>
                </a:solidFill>
                <a:latin typeface="Times New Roman"/>
                <a:ea typeface="Calibri"/>
              </a:rPr>
              <a:t>количества учащихся, занимающихся физической культурой и спортом во внеурочное время</a:t>
            </a:r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Calibri"/>
              </a:rPr>
              <a:t>:</a:t>
            </a:r>
          </a:p>
          <a:p>
            <a:pPr marL="342900" lvl="0" indent="-342900">
              <a:buFontTx/>
              <a:buChar char="-"/>
            </a:pPr>
            <a:endParaRPr lang="ru-RU" sz="2400" b="1" i="1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342900" lvl="0" indent="-342900">
              <a:buFontTx/>
              <a:buChar char="-"/>
            </a:pPr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Calibri"/>
              </a:rPr>
              <a:t>создание школьных </a:t>
            </a:r>
            <a:r>
              <a:rPr lang="ru-RU" sz="2400" b="1" i="1" dirty="0">
                <a:solidFill>
                  <a:prstClr val="black"/>
                </a:solidFill>
                <a:latin typeface="Times New Roman"/>
                <a:ea typeface="Calibri"/>
              </a:rPr>
              <a:t>спортивных клубов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Calibri"/>
              </a:rPr>
              <a:t>в тех школах, где проведены ремонтные работы.</a:t>
            </a:r>
          </a:p>
          <a:p>
            <a:pPr marL="342900" lvl="0" indent="-342900">
              <a:buFontTx/>
              <a:buChar char="-"/>
            </a:pPr>
            <a:endParaRPr lang="ru-RU" sz="2400" b="1" i="1" dirty="0" smtClean="0">
              <a:solidFill>
                <a:prstClr val="black"/>
              </a:solidFill>
              <a:latin typeface="Times New Roman"/>
            </a:endParaRPr>
          </a:p>
          <a:p>
            <a:pPr marL="342900" lvl="0" indent="-342900">
              <a:buFontTx/>
              <a:buChar char="-"/>
            </a:pPr>
            <a:r>
              <a:rPr lang="ru-RU" sz="2400" b="1" i="1" dirty="0" smtClean="0">
                <a:solidFill>
                  <a:prstClr val="black"/>
                </a:solidFill>
                <a:latin typeface="Times New Roman"/>
              </a:rPr>
              <a:t>Освоение средств 30% средств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</a:rPr>
              <a:t>до 01.09.2016 г.</a:t>
            </a:r>
          </a:p>
          <a:p>
            <a:pPr marL="342900" lvl="0" indent="-342900">
              <a:buFontTx/>
              <a:buChar char="-"/>
            </a:pPr>
            <a:endParaRPr lang="ru-RU" sz="2400" b="1" i="1" dirty="0">
              <a:solidFill>
                <a:srgbClr val="FF0000"/>
              </a:solidFill>
            </a:endParaRPr>
          </a:p>
          <a:p>
            <a:pPr lvl="0"/>
            <a:r>
              <a:rPr lang="ru-RU" sz="2800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60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89734"/>
            <a:ext cx="7992888" cy="5960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100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Перечень мер по осуществлению контроля над выполнением субъектом РФ обязательств по реализации проекта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Font typeface="Symbol"/>
              <a:buChar char=""/>
            </a:pPr>
            <a:r>
              <a:rPr lang="ru-RU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Проведение  централизованной закупки </a:t>
            </a: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и доставки высокотехнологичного инжинирингового оборудования на уровне субъекта </a:t>
            </a:r>
            <a:r>
              <a:rPr lang="ru-RU" sz="2400" b="1" i="1" dirty="0" smtClean="0">
                <a:latin typeface="Times New Roman"/>
                <a:ea typeface="Times New Roman"/>
                <a:cs typeface="Times New Roman"/>
              </a:rPr>
              <a:t>РФ. </a:t>
            </a:r>
            <a:endParaRPr lang="ru-RU" sz="2400" b="1" i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Font typeface="Symbol"/>
              <a:buChar char=""/>
            </a:pPr>
            <a:r>
              <a:rPr lang="ru-RU" sz="2400" b="1" i="1" dirty="0" smtClean="0">
                <a:latin typeface="Times New Roman"/>
                <a:ea typeface="Times New Roman"/>
                <a:cs typeface="Times New Roman"/>
              </a:rPr>
              <a:t>Направление </a:t>
            </a: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информационного </a:t>
            </a:r>
            <a:r>
              <a:rPr lang="ru-RU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отчета</a:t>
            </a: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 о ходе реализации проекта </a:t>
            </a:r>
            <a:r>
              <a:rPr lang="ru-RU" sz="2400" b="1" i="1" dirty="0" smtClean="0">
                <a:latin typeface="Times New Roman"/>
                <a:ea typeface="Times New Roman"/>
                <a:cs typeface="Times New Roman"/>
              </a:rPr>
              <a:t>в соответствии с соглашением.</a:t>
            </a:r>
            <a:endParaRPr lang="ru-RU" sz="2400" b="1" i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Font typeface="Symbol"/>
              <a:buChar char=""/>
            </a:pPr>
            <a:r>
              <a:rPr lang="ru-RU" sz="2400" b="1" i="1" dirty="0" smtClean="0">
                <a:latin typeface="Times New Roman"/>
                <a:ea typeface="Times New Roman"/>
                <a:cs typeface="Times New Roman"/>
              </a:rPr>
              <a:t>Размещение документов и информации о ходе ремонтных работ на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сайтах образовательных организаций.</a:t>
            </a:r>
          </a:p>
          <a:p>
            <a:pPr marL="342900" lvl="0" indent="-342900">
              <a:spcAft>
                <a:spcPts val="1000"/>
              </a:spcAft>
              <a:buFont typeface="Symbol"/>
              <a:buChar char=""/>
            </a:pPr>
            <a:r>
              <a:rPr lang="ru-RU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Ремонт спортивного зала должен осуществляться по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типовому проекту </a:t>
            </a:r>
            <a:r>
              <a:rPr lang="ru-RU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«Реконструкция спортивного зала в сельских школах»</a:t>
            </a:r>
            <a:endParaRPr lang="ru-RU" sz="2400" b="1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4122</TotalTime>
  <Words>1236</Words>
  <Application>Microsoft Office PowerPoint</Application>
  <PresentationFormat>Экран (4:3)</PresentationFormat>
  <Paragraphs>172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Министерство образования, науки и  инновационной политики Новосибирской области   О подготовке образовательных  организаций Новосибирской области  к новому учебному году    Савостьянов Юрий Иванович,  Начальник управления материальных ресурсов  и государственных заданий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Типовой проект ремонта спортивного зала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ОблЦИТ</dc:creator>
  <cp:lastModifiedBy>Савостьянов Юрий Иванович</cp:lastModifiedBy>
  <cp:revision>196</cp:revision>
  <cp:lastPrinted>2016-06-29T01:55:56Z</cp:lastPrinted>
  <dcterms:created xsi:type="dcterms:W3CDTF">2012-01-18T08:32:13Z</dcterms:created>
  <dcterms:modified xsi:type="dcterms:W3CDTF">2016-06-29T01:58:09Z</dcterms:modified>
</cp:coreProperties>
</file>