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71" r:id="rId2"/>
    <p:sldId id="359" r:id="rId3"/>
    <p:sldId id="350" r:id="rId4"/>
    <p:sldId id="354" r:id="rId5"/>
    <p:sldId id="353" r:id="rId6"/>
    <p:sldId id="361" r:id="rId7"/>
    <p:sldId id="349" r:id="rId8"/>
    <p:sldId id="355" r:id="rId9"/>
    <p:sldId id="352" r:id="rId10"/>
    <p:sldId id="366" r:id="rId11"/>
    <p:sldId id="360" r:id="rId12"/>
    <p:sldId id="357" r:id="rId13"/>
    <p:sldId id="364" r:id="rId14"/>
    <p:sldId id="363" r:id="rId15"/>
    <p:sldId id="362" r:id="rId16"/>
    <p:sldId id="365" r:id="rId1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FF0066"/>
    <a:srgbClr val="0082BC"/>
    <a:srgbClr val="000066"/>
    <a:srgbClr val="CC99FF"/>
    <a:srgbClr val="005B83"/>
    <a:srgbClr val="3333CC"/>
    <a:srgbClr val="B8AD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22" autoAdjust="0"/>
  </p:normalViewPr>
  <p:slideViewPr>
    <p:cSldViewPr>
      <p:cViewPr>
        <p:scale>
          <a:sx n="73" d="100"/>
          <a:sy n="73" d="100"/>
        </p:scale>
        <p:origin x="-2094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08936C94-F52F-46B4-99B8-8972A887E44E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8098F4B8-159F-4319-8B34-A5372E89D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094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E9999FB0-0F68-4D90-B7C3-B5304B7A80A5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A99722DF-7845-4D46-BAD7-10C05BF835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76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80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5F43A-C610-4C60-B1E6-0F88CF7DEB86}" type="datetimeFigureOut">
              <a:rPr lang="ru-RU" smtClean="0">
                <a:solidFill>
                  <a:srgbClr val="969696"/>
                </a:solidFill>
              </a:rPr>
              <a:pPr>
                <a:defRPr/>
              </a:pPr>
              <a:t>17.02.2016</a:t>
            </a:fld>
            <a:endParaRPr lang="ru-RU">
              <a:solidFill>
                <a:srgbClr val="96969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96969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E46F2-A4BC-4827-B66D-07DF77C43B7F}" type="slidenum">
              <a:rPr lang="ru-RU" smtClean="0">
                <a:solidFill>
                  <a:srgbClr val="96969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6969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07E7D-7534-4E22-A82E-D4EDFB240486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17.02.2016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207B1-EC4A-48D1-8048-3A8D4DF20D38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31975F-F763-470E-9A9B-6E876279BE21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17.02.2016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DB05A-3575-4829-BAEC-BCD71D046D4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8AE677-0BCC-4F32-B448-118AFD541696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17.02.2016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A6832-3E0B-43A6-9FFC-E41DC52A09E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EBCF04-61B5-4665-B2D5-83E952FAC78A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17.02.2016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E905D-C6A5-42B9-B8E4-17DC0B67690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21AD54-855D-4A73-BE75-A735167F236D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17.02.2016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6A538-7D29-474C-90D7-8A6550A75C4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0B0ED-59FC-430F-929D-0FCD2E67DC5C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17.02.2016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EC8C8-80B7-4AF9-8F3E-D4BF31B2A2E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39D0C-BA9A-48FD-9611-CF6F7CB41CB4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17.02.2016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47958-CA3A-4AE3-BB7B-A19FADDA86F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124887-7FA1-43A3-AA24-6B664935BE73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17.02.2016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758B4-02E1-4767-9D3B-5C0C512A01FB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57BBE8-7FA9-469C-A2DE-E05C366F3D03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17.02.2016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F0B71-94FB-4103-953A-B91AFD7F681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325ED-A9E4-4823-B272-2D87F4414818}" type="datetimeFigureOut">
              <a:rPr lang="ru-RU" smtClean="0">
                <a:solidFill>
                  <a:srgbClr val="000000"/>
                </a:solidFill>
              </a:rPr>
              <a:pPr>
                <a:defRPr/>
              </a:pPr>
              <a:t>17.02.2016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EAEB3-4D1D-4E28-A188-5F8D307AE02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DEEB8F-7506-452B-92F9-17B1668AEF4D}" type="datetimeFigureOut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17.02.2016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7699BF-ABA8-4091-B5C7-7A44186D8BD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92696"/>
            <a:ext cx="553998" cy="5832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cs typeface="Times New Roman" pitchFamily="18" charset="0"/>
              </a:rPr>
              <a:t>Минобрнауки  Новосибирской области</a:t>
            </a:r>
            <a:endParaRPr lang="ru-RU" sz="2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pic>
        <p:nvPicPr>
          <p:cNvPr id="7" name="Picture 2" descr="http://www.minobr.nso.ru/defaul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918102" cy="1224136"/>
          </a:xfrm>
          <a:prstGeom prst="rect">
            <a:avLst/>
          </a:prstGeom>
          <a:noFill/>
        </p:spPr>
      </p:pic>
      <p:sp>
        <p:nvSpPr>
          <p:cNvPr id="9" name="Заголовок 2"/>
          <p:cNvSpPr txBox="1">
            <a:spLocks/>
          </p:cNvSpPr>
          <p:nvPr/>
        </p:nvSpPr>
        <p:spPr>
          <a:xfrm>
            <a:off x="1318683" y="1916832"/>
            <a:ext cx="7884368" cy="2576328"/>
          </a:xfrm>
          <a:prstGeom prst="rect">
            <a:avLst/>
          </a:prstGeom>
        </p:spPr>
        <p:txBody>
          <a:bodyPr/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Государственная поддержка  деятельности ученых, преподавателей, аспирантов и студентов </a:t>
            </a:r>
          </a:p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з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а счет средств областного бюджета Новосибирской области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98005" y="5879013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© Управление научно-образовательного комплекса и инноваций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66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692696"/>
            <a:ext cx="553998" cy="5832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cs typeface="Times New Roman" pitchFamily="18" charset="0"/>
              </a:rPr>
              <a:t>Минобрнауки  Новосибирской области</a:t>
            </a:r>
            <a:endParaRPr lang="ru-RU" sz="2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pic>
        <p:nvPicPr>
          <p:cNvPr id="16" name="Picture 2" descr="http://www.minobr.nso.ru/defaul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918102" cy="1224136"/>
          </a:xfrm>
          <a:prstGeom prst="rect">
            <a:avLst/>
          </a:prstGeom>
          <a:noFill/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914400" y="692696"/>
            <a:ext cx="8229600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451584" y="17728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548680"/>
            <a:ext cx="725056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Долевое финансирование проектов ППС и научных сотрудников, успешно прошедших конкурс, проводимый совместно РГНФ и Правительством Новосибирской области в соответствии с Соглашением о сотрудничестве между РГНФ и Правительством Новосибирской области и Государственной программой Новосибирской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области «Стимулирование инвестиционной и инновационной активности в Новосибирской области на 2015-2021 годы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lvl="0" algn="just"/>
            <a:endParaRPr lang="ru-RU" sz="2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B4DCFA">
                    <a:lumMod val="25000"/>
                  </a:srgbClr>
                </a:solidFill>
                <a:latin typeface="Arial" pitchFamily="34" charset="0"/>
                <a:cs typeface="Arial" pitchFamily="34" charset="0"/>
              </a:rPr>
              <a:t>Долевое финансирование оплаты за обучение по Президентской программе подготовки управленческих кадров</a:t>
            </a:r>
            <a:endParaRPr lang="ru-RU" dirty="0">
              <a:solidFill>
                <a:prstClr val="black"/>
              </a:solidFill>
            </a:endParaRPr>
          </a:p>
          <a:p>
            <a:pPr lvl="0" algn="just"/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Региональный секретарь: М.И. Ананич, помощник Губернатора НСО</a:t>
            </a:r>
            <a:endParaRPr lang="ru-RU" sz="2000" i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42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92696"/>
            <a:ext cx="553998" cy="5832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cs typeface="Times New Roman" pitchFamily="18" charset="0"/>
              </a:rPr>
              <a:t>Минобрнауки  Новосибирской области</a:t>
            </a:r>
            <a:endParaRPr lang="ru-RU" sz="2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pic>
        <p:nvPicPr>
          <p:cNvPr id="7" name="Picture 2" descr="http://www.minobr.nso.ru/defaul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918102" cy="1224136"/>
          </a:xfrm>
          <a:prstGeom prst="rect">
            <a:avLst/>
          </a:prstGeom>
          <a:noFill/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1172525" y="2132856"/>
            <a:ext cx="7724048" cy="4886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На 2015 год учреждено 199 стипендий: 111 стипендий Правительства Новосибирской области и 88 именных стипендий Губернатора Новосибирской области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Стипендии назначаются сроком на один календарный год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Размер стипендии составляет 1400,0 рублей в месяц.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30651" y="800708"/>
            <a:ext cx="77133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Стипендии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Правительства Новосибирской области и  Губернатора Новосибирской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области для талантливой молодежи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27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692696"/>
            <a:ext cx="553998" cy="5832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cs typeface="Times New Roman" pitchFamily="18" charset="0"/>
              </a:rPr>
              <a:t>Минобрнауки  Новосибирской области</a:t>
            </a:r>
            <a:endParaRPr lang="ru-RU" sz="2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pic>
        <p:nvPicPr>
          <p:cNvPr id="16" name="Picture 2" descr="http://www.minobr.nso.ru/defaul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918102" cy="1224136"/>
          </a:xfrm>
          <a:prstGeom prst="rect">
            <a:avLst/>
          </a:prstGeom>
          <a:noFill/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430650" y="1196752"/>
            <a:ext cx="7770549" cy="5174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тудентам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поступившим в вузы Новосибирской области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по целевому приему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 заключившим договор о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целевом обучении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 органами государственной власти Новосибирской области: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стипендии студентам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бакалавриата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специалитета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ординатуры  – 5,0 тыс. рублей ежемесячно;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оплата стоимости дополнительных образовательных услуг обучающимся по программам магистратуры – 70,0 тыс. рублей в год.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9752" y="332656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еры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социальной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поддержки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4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692696"/>
            <a:ext cx="553998" cy="5832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cs typeface="Times New Roman" pitchFamily="18" charset="0"/>
              </a:rPr>
              <a:t>Минобрнауки  Новосибирской области</a:t>
            </a:r>
            <a:endParaRPr lang="ru-RU" sz="2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pic>
        <p:nvPicPr>
          <p:cNvPr id="16" name="Picture 2" descr="http://www.minobr.nso.ru/defaul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918102" cy="1224136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69003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Адресная финансовая поддержка талантливой учащейся молодёжи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198528" y="1556792"/>
            <a:ext cx="7770549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     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Приказом Минобрнауки Новосибирской области от 16.09.2015  №2551 утверждено положение, состав организационного комитета, состав экспертного совета конкурсного отбора.  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конкурсном отборе приняли участие 25 обучающихся образовательных организаций высшего образования, расположенных на территории Новосибирской области.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 итогам конкурсного отбора 6 победителей получают адресную поддержку в размере 50 000 рублей для представления научной работы на международных мероприятиях (форумы, олимпиады, конференции, конкурсы, фестивали).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00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692696"/>
            <a:ext cx="553998" cy="5832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cs typeface="Times New Roman" pitchFamily="18" charset="0"/>
              </a:rPr>
              <a:t>Минобрнауки  Новосибирской области</a:t>
            </a:r>
            <a:endParaRPr lang="ru-RU" sz="2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pic>
        <p:nvPicPr>
          <p:cNvPr id="16" name="Picture 2" descr="http://www.minobr.nso.ru/defaul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918102" cy="1224136"/>
          </a:xfrm>
          <a:prstGeom prst="rect">
            <a:avLst/>
          </a:prstGeom>
          <a:noFill/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1476962" y="800708"/>
            <a:ext cx="7389821" cy="576064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Критерии оценки конкурсных работ: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1) научная содержательность конкурсной работы;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2) новизна и актуальность представленной темы;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3) доступность и наглядность представленной научной работы;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4) уровень самостоятельности автора в проведении научных исследований;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5) глубина проработки выбранной темы;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6) патентная чистота рассматриваемого научного проекта.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ru-RU" sz="8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Международное мероприятие, 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заявленное для представления научной работы, должно соответствовать следующим критериям: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1) значимость в соответствующей научной области;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2) представительность участников мероприятия (не менее двух стран);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3) наличие сборника научных работ с международным номером ISBN и индексируемый базой РИНЦ (обязательно для конференций).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50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692696"/>
            <a:ext cx="553998" cy="5832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cs typeface="Times New Roman" pitchFamily="18" charset="0"/>
              </a:rPr>
              <a:t>Минобрнауки  Новосибирской области</a:t>
            </a:r>
            <a:endParaRPr lang="ru-RU" sz="2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pic>
        <p:nvPicPr>
          <p:cNvPr id="16" name="Picture 2" descr="http://www.minobr.nso.ru/defaul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918102" cy="12241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1263" y="4894128"/>
            <a:ext cx="681375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Стипендия присуждается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ежемесячно в течение одного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года</a:t>
            </a:r>
          </a:p>
          <a:p>
            <a:pPr algn="just"/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Размер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стипендии — 2,5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тыс. рублей</a:t>
            </a:r>
          </a:p>
          <a:p>
            <a:pPr algn="just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01670" y="2074297"/>
            <a:ext cx="7366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/>
              </a:rPr>
              <a:t>Для привлечения одаренной молодежи к получению образования в учебных заведениях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/>
              </a:rPr>
              <a:t>НСО учреждены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/>
              </a:rPr>
              <a:t>5 стипендий для талантливых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/>
              </a:rPr>
              <a:t>студентов-соотечественников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01670" y="3284984"/>
            <a:ext cx="76868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/>
              </a:rPr>
              <a:t>Решение о назначении данной стипендии и необходимый пакет документов представляются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/>
              </a:rPr>
              <a:t>учеными советами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/>
              </a:rPr>
              <a:t>вуза в министерство образования, науки и инновационной политики Новосибирской области ежегодно до 1 октября года, предшествующего году, в котором будет осуществляться выплата.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404664"/>
            <a:ext cx="678675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/>
              </a:rPr>
              <a:t>Постановление Правительства Новосибирской области от 20.10.2014 N 421-п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/>
              </a:rPr>
              <a:t>"О стипендиях Правительства Новосибирской области талантливым студентам-соотечественникам"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05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692696"/>
            <a:ext cx="553998" cy="5832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cs typeface="Times New Roman" pitchFamily="18" charset="0"/>
              </a:rPr>
              <a:t>Минобрнауки  Новосибирской области</a:t>
            </a:r>
            <a:endParaRPr lang="ru-RU" sz="2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pic>
        <p:nvPicPr>
          <p:cNvPr id="16" name="Picture 2" descr="http://www.minobr.nso.ru/defaul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918102" cy="122413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226328" y="152631"/>
            <a:ext cx="794294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Постановление 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Правительства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Новосибирской области 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от 18.06.2014 № 232-п 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О Порядке и условиях компенсации расходов участников долгосрочной целевой программы «Оказание содействия добровольному переселению в Новосибирскую область соотечественников, проживающих за рубежом, на 2013-2020 годы» и членов их семей на переаттестацию ученых степеней,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нострификацию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 дипломов и других документов об образовании</a:t>
            </a:r>
            <a:endParaRPr lang="ru-RU" sz="20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3861048"/>
            <a:ext cx="7029781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Компенсация предоставляется министерством образования, науки и инновационной политики Новосибирской области в размере трех тысяч рублей и выплачивается участникам Программы, членам их семей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однократно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5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92696"/>
            <a:ext cx="553998" cy="5832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cs typeface="Times New Roman" pitchFamily="18" charset="0"/>
              </a:rPr>
              <a:t>Минобрнауки  Новосибирской области</a:t>
            </a:r>
            <a:endParaRPr lang="ru-RU" sz="2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pic>
        <p:nvPicPr>
          <p:cNvPr id="7" name="Picture 2" descr="http://www.minobr.nso.ru/defaul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569" y="80628"/>
            <a:ext cx="918102" cy="122413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49527" y="18486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ü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Закон Новосибирской области от 05.07.2013 № 361-ОЗ </a:t>
            </a:r>
            <a:endParaRPr lang="ru-RU" sz="20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 регулировании отношений в сфере образования на территории Новосибирской области»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9306" y="4039904"/>
            <a:ext cx="73213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PT Sans"/>
              </a:rPr>
              <a:t>Государственная программа Новосибирской области «Развитие образования, создание условий для социализации детей и учащейся молодежи в Новосибирской области на 2015‑2020 годы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PT Sans"/>
              </a:rPr>
              <a:t>»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PT Sans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PT Sans"/>
              </a:rPr>
              <a:t>(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PT Sans"/>
              </a:rPr>
              <a:t>заказчик-координатор: Минобрнауки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PT Sans"/>
              </a:rPr>
              <a:t>НСО)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4518" y="5373216"/>
            <a:ext cx="72593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PT Sans"/>
              </a:rPr>
              <a:t>Государственная программа Новосибирской области «Оказание содействия добровольному переселению в Новосибирскую область соотечественников, проживающих за рубежом, на 2013-2020 годы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PT Sans"/>
              </a:rPr>
              <a:t>»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PT Sans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PT Sans"/>
              </a:rPr>
              <a:t>(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PT Sans"/>
              </a:rPr>
              <a:t>заказчик-координатор: Минтруд НСО, заказчик: </a:t>
            </a:r>
            <a:r>
              <a:rPr lang="ru-RU" dirty="0">
                <a:solidFill>
                  <a:srgbClr val="B4DCFA">
                    <a:lumMod val="25000"/>
                  </a:srgbClr>
                </a:solidFill>
                <a:latin typeface="PT Sans"/>
              </a:rPr>
              <a:t>Минобрнауки НСО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PT Sans"/>
              </a:rPr>
              <a:t>)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2552" y="2492896"/>
            <a:ext cx="73213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PT Sans"/>
              </a:rPr>
              <a:t>Государственная программа Новосибирской области «Стимулирование инвестиционной и инновационной активности в Новосибирской области на 2015-2021 годы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PT Sans"/>
              </a:rPr>
              <a:t>»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PT Sans"/>
              </a:rPr>
              <a:t> </a:t>
            </a:r>
            <a:endParaRPr lang="ru-RU" b="1" dirty="0" smtClean="0">
              <a:solidFill>
                <a:schemeClr val="bg2">
                  <a:lumMod val="25000"/>
                </a:schemeClr>
              </a:solidFill>
              <a:latin typeface="PT Sans"/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PT Sans"/>
              </a:rPr>
              <a:t>(заказчик-координатор: Минэкономразвития НСО, заказчик: Минобрнауки НСО)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191683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799629" y="1409000"/>
            <a:ext cx="6237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Закон Новосибирской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области от 20.04.1995 № 17-ОЗ «О научной деятельности и научно-технической политике Новосибирской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val="23316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92696"/>
            <a:ext cx="553998" cy="5832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cs typeface="Times New Roman" pitchFamily="18" charset="0"/>
              </a:rPr>
              <a:t>Минобрнауки  Новосибирской области</a:t>
            </a:r>
            <a:endParaRPr lang="ru-RU" sz="2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pic>
        <p:nvPicPr>
          <p:cNvPr id="7" name="Picture 2" descr="http://www.minobr.nso.ru/defaul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918102" cy="122413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01741" y="1988840"/>
            <a:ext cx="75243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Постановление Правительства Новосибирской области от 15.11.2010 № 212-п 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 именных премиях Правительства Новосибирской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области, именных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стипендиях Правительства Новосибирской области,</a:t>
            </a:r>
          </a:p>
          <a:p>
            <a:pPr lvl="0"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 грантах Правительства Новосибирской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val="138864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92696"/>
            <a:ext cx="553998" cy="5832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cs typeface="Times New Roman" pitchFamily="18" charset="0"/>
              </a:rPr>
              <a:t>Минобрнауки  Новосибирской области</a:t>
            </a:r>
            <a:endParaRPr lang="ru-RU" sz="2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pic>
        <p:nvPicPr>
          <p:cNvPr id="7" name="Picture 2" descr="http://www.minobr.nso.ru/defaul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918102" cy="1224136"/>
          </a:xfrm>
          <a:prstGeom prst="rect">
            <a:avLst/>
          </a:prstGeom>
          <a:noFill/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1403997" y="1052577"/>
            <a:ext cx="7713349" cy="47528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Именные премии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Правительства Новосибирской области: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доктора наук в возрасте до 40 лет (включительно);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кандидаты наук в возрасте до 35 лет (включительно); 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в номинации «Лучший научный руководитель» – сотрудники научных организаций, образовательных организаций высшего образования, а также малых и средних инновационных компаний.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8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98072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5" name="Picture 2" descr="http://www.minobr.nso.ru/defaul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918102" cy="122413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51520" y="692696"/>
            <a:ext cx="553998" cy="5832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cs typeface="Times New Roman" pitchFamily="18" charset="0"/>
              </a:rPr>
              <a:t>Минобрнауки  Новосибирской области</a:t>
            </a:r>
            <a:endParaRPr lang="ru-RU" sz="2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528519" y="582253"/>
            <a:ext cx="8435280" cy="7969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1600200" y="24928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4 номинации: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«Молодой изобретатель»;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«Молодой </a:t>
            </a:r>
            <a:r>
              <a:rPr kumimoji="0" lang="ru-RU" sz="24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инноватор</a:t>
            </a: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»;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«Молодой исследователь»;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«Лучший научный руководитель».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ru-RU" sz="2800" b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itchFamily="34" charset="0"/>
              <a:ea typeface="Calibri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5 премий размером 50 тыс. руб.</a:t>
            </a:r>
            <a:endParaRPr kumimoji="0" lang="ru-RU" sz="2800" b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412776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B4DCFA">
                    <a:lumMod val="25000"/>
                  </a:srgbClr>
                </a:solidFill>
                <a:latin typeface="Arial" pitchFamily="34" charset="0"/>
                <a:cs typeface="Arial" pitchFamily="34" charset="0"/>
              </a:rPr>
              <a:t>Именные премии </a:t>
            </a:r>
            <a:r>
              <a:rPr lang="ru-RU" sz="2400" b="1" dirty="0" smtClean="0">
                <a:solidFill>
                  <a:srgbClr val="B4DCFA">
                    <a:lumMod val="25000"/>
                  </a:srgbClr>
                </a:solidFill>
                <a:latin typeface="Arial" pitchFamily="34" charset="0"/>
                <a:cs typeface="Arial" pitchFamily="34" charset="0"/>
              </a:rPr>
              <a:t>Правительства </a:t>
            </a:r>
            <a:r>
              <a:rPr lang="ru-RU" sz="2400" b="1" dirty="0">
                <a:solidFill>
                  <a:srgbClr val="B4DCFA">
                    <a:lumMod val="25000"/>
                  </a:srgbClr>
                </a:solidFill>
                <a:latin typeface="Arial" pitchFamily="34" charset="0"/>
                <a:cs typeface="Arial" pitchFamily="34" charset="0"/>
              </a:rPr>
              <a:t>Новосибирской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79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6871" y="935606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Именные стипендии Правительства Новосибирской области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5" name="Picture 2" descr="http://www.minobr.nso.ru/defaul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918102" cy="122413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51520" y="692696"/>
            <a:ext cx="553998" cy="5832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cs typeface="Times New Roman" pitchFamily="18" charset="0"/>
              </a:rPr>
              <a:t>Минобрнауки  Новосибирской области</a:t>
            </a:r>
            <a:endParaRPr lang="ru-RU" sz="2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57200" y="620688"/>
            <a:ext cx="8229600" cy="7969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1115616" y="17728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295250" y="2204864"/>
            <a:ext cx="7427168" cy="420933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2 направления: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для проведения перспективных научных исследований и разработок по приоритетным направлениям научной, научно-технической и инновационной деятельности Новосибирской области;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10 тыс. руб. в месяц;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для прохождения обучения (в течение семестра) в научных и образовательных организациях, а также в ведущих мировых бизнес-компаниях в России и за рубежом;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не может превышать 250 тыс. руб. единовременно.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57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92696"/>
            <a:ext cx="553998" cy="5832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cs typeface="Times New Roman" pitchFamily="18" charset="0"/>
              </a:rPr>
              <a:t>Минобрнауки  Новосибирской области</a:t>
            </a:r>
            <a:endParaRPr lang="ru-RU" sz="2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pic>
        <p:nvPicPr>
          <p:cNvPr id="7" name="Picture 2" descr="http://www.minobr.nso.ru/defaul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918102" cy="1224136"/>
          </a:xfrm>
          <a:prstGeom prst="rect">
            <a:avLst/>
          </a:prstGeom>
          <a:noFill/>
        </p:spPr>
      </p:pic>
      <p:sp>
        <p:nvSpPr>
          <p:cNvPr id="9" name="Заголовок 2"/>
          <p:cNvSpPr txBox="1">
            <a:spLocks/>
          </p:cNvSpPr>
          <p:nvPr/>
        </p:nvSpPr>
        <p:spPr>
          <a:xfrm>
            <a:off x="1691679" y="290059"/>
            <a:ext cx="6984777" cy="978701"/>
          </a:xfrm>
          <a:prstGeom prst="rect">
            <a:avLst/>
          </a:prstGeom>
        </p:spPr>
        <p:txBody>
          <a:bodyPr/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42446" y="1700808"/>
            <a:ext cx="6683242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Гранты Правительства Новосибирской области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ctr">
              <a:spcBef>
                <a:spcPct val="20000"/>
              </a:spcBef>
            </a:pPr>
            <a:endParaRPr lang="ru-RU" sz="28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коллективы аспирантов, докторантов, молодых ученых в возрасте до 40 лет на момент подачи заявки численностью до 4 человек.</a:t>
            </a:r>
          </a:p>
        </p:txBody>
      </p:sp>
    </p:spTree>
    <p:extLst>
      <p:ext uri="{BB962C8B-B14F-4D97-AF65-F5344CB8AC3E}">
        <p14:creationId xmlns:p14="http://schemas.microsoft.com/office/powerpoint/2010/main" val="407253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692696"/>
            <a:ext cx="553998" cy="5832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cs typeface="Times New Roman" pitchFamily="18" charset="0"/>
              </a:rPr>
              <a:t>Минобрнауки  Новосибирской области</a:t>
            </a:r>
            <a:endParaRPr lang="ru-RU" sz="2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pic>
        <p:nvPicPr>
          <p:cNvPr id="16" name="Picture 2" descr="http://www.minobr.nso.ru/defaul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918102" cy="1224136"/>
          </a:xfrm>
          <a:prstGeom prst="rect">
            <a:avLst/>
          </a:prstGeom>
          <a:noFill/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430650" y="1700808"/>
            <a:ext cx="7256149" cy="44253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2 направления:</a:t>
            </a:r>
          </a:p>
          <a:p>
            <a:pPr marR="0" lvl="0" algn="just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5 грантов на проведение прикладных научных исследований и завершение опытно-конструкторских работ;</a:t>
            </a:r>
          </a:p>
          <a:p>
            <a:pPr marR="0" lvl="0" algn="just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5 грантов на проведение мероприятий, направленных на популяризацию научных знаний;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размер гранта составляет не более 400 тыс. рублей.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Calibri"/>
              <a:cs typeface="Times New Roman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89702" y="198316"/>
            <a:ext cx="68137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Гранты Правительства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Новосибирской области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34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692696"/>
            <a:ext cx="553998" cy="58326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cs typeface="Times New Roman" pitchFamily="18" charset="0"/>
              </a:rPr>
              <a:t>Минобрнауки  Новосибирской области</a:t>
            </a:r>
            <a:endParaRPr lang="ru-RU" sz="2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pic>
        <p:nvPicPr>
          <p:cNvPr id="16" name="Picture 2" descr="http://www.minobr.nso.ru/defaul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918102" cy="1224136"/>
          </a:xfrm>
          <a:prstGeom prst="rect">
            <a:avLst/>
          </a:prstGeom>
          <a:noFill/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914400" y="692696"/>
            <a:ext cx="8229600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Сроки конкурсных процедур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691680" y="17728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06 октября  – начало приёма заявок;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04 ноября  – окончание приёма заявок;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25 декабря  – размещение итогов на сайте Минобрнауки Новосибирской области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194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216870</TotalTime>
  <Words>893</Words>
  <Application>Microsoft Office PowerPoint</Application>
  <PresentationFormat>Экран (4:3)</PresentationFormat>
  <Paragraphs>127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КудряшкаG</dc:creator>
  <cp:lastModifiedBy>Северина Юлия Владимировна</cp:lastModifiedBy>
  <cp:revision>394</cp:revision>
  <cp:lastPrinted>2016-02-17T07:24:06Z</cp:lastPrinted>
  <dcterms:created xsi:type="dcterms:W3CDTF">2012-03-04T11:57:40Z</dcterms:created>
  <dcterms:modified xsi:type="dcterms:W3CDTF">2016-02-17T07:26:21Z</dcterms:modified>
</cp:coreProperties>
</file>