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424" r:id="rId4"/>
    <p:sldId id="319" r:id="rId5"/>
    <p:sldId id="425" r:id="rId6"/>
    <p:sldId id="323" r:id="rId7"/>
    <p:sldId id="426" r:id="rId8"/>
    <p:sldId id="579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562" r:id="rId17"/>
    <p:sldId id="563" r:id="rId18"/>
    <p:sldId id="564" r:id="rId19"/>
    <p:sldId id="569" r:id="rId20"/>
    <p:sldId id="568" r:id="rId21"/>
    <p:sldId id="565" r:id="rId22"/>
    <p:sldId id="566" r:id="rId23"/>
    <p:sldId id="567" r:id="rId24"/>
    <p:sldId id="577" r:id="rId25"/>
    <p:sldId id="578" r:id="rId26"/>
    <p:sldId id="303" r:id="rId27"/>
  </p:sldIdLst>
  <p:sldSz cx="18288000" cy="10287000"/>
  <p:notesSz cx="6858000" cy="9144000"/>
  <p:embeddedFontLst>
    <p:embeddedFont>
      <p:font typeface="Plumb Black" charset="0"/>
      <p:bold r:id="rId29"/>
    </p:embeddedFont>
    <p:embeddedFont>
      <p:font typeface="PlumbCondensed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Plumb Medium" charset="0"/>
      <p:regular r:id="rId35"/>
    </p:embeddedFont>
    <p:embeddedFont>
      <p:font typeface="Tahoma" panose="020B0604030504040204" pitchFamily="34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BF7"/>
    <a:srgbClr val="336699"/>
    <a:srgbClr val="0192DA"/>
    <a:srgbClr val="7687A1"/>
    <a:srgbClr val="183048"/>
    <a:srgbClr val="713875"/>
    <a:srgbClr val="95B3D7"/>
    <a:srgbClr val="96D3E8"/>
    <a:srgbClr val="000000"/>
    <a:srgbClr val="0F5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60" autoAdjust="0"/>
    <p:restoredTop sz="94622" autoAdjust="0"/>
  </p:normalViewPr>
  <p:slideViewPr>
    <p:cSldViewPr>
      <p:cViewPr>
        <p:scale>
          <a:sx n="72" d="100"/>
          <a:sy n="72" d="100"/>
        </p:scale>
        <p:origin x="-138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304742513974813E-2"/>
          <c:y val="4.0745516655955209E-2"/>
          <c:w val="0.84497190943925615"/>
          <c:h val="0.95925469313050071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2471A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BF-4B0F-A8D6-CD4242EA99C3}"/>
              </c:ext>
            </c:extLst>
          </c:dPt>
          <c:dPt>
            <c:idx val="1"/>
            <c:bubble3D val="0"/>
            <c:spPr>
              <a:solidFill>
                <a:srgbClr val="5DADE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BF-4B0F-A8D6-CD4242EA99C3}"/>
              </c:ext>
            </c:extLst>
          </c:dPt>
          <c:dPt>
            <c:idx val="2"/>
            <c:bubble3D val="0"/>
            <c:spPr>
              <a:solidFill>
                <a:srgbClr val="1B996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BF-4B0F-A8D6-CD4242EA99C3}"/>
              </c:ext>
            </c:extLst>
          </c:dPt>
          <c:dPt>
            <c:idx val="3"/>
            <c:bubble3D val="0"/>
            <c:spPr>
              <a:solidFill>
                <a:srgbClr val="004D69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BF-4B0F-A8D6-CD4242EA99C3}"/>
              </c:ext>
            </c:extLst>
          </c:dP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1666</c:v>
                </c:pt>
                <c:pt idx="1">
                  <c:v>96</c:v>
                </c:pt>
                <c:pt idx="2">
                  <c:v>1211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8-81BF-4B0F-A8D6-CD4242EA9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304742513974813E-2"/>
          <c:y val="4.0745516655955209E-2"/>
          <c:w val="0.84497190943925615"/>
          <c:h val="0.95925469313050071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2471A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3D-4EEF-8E0C-24136E8C4CB6}"/>
              </c:ext>
            </c:extLst>
          </c:dPt>
          <c:dPt>
            <c:idx val="1"/>
            <c:bubble3D val="0"/>
            <c:spPr>
              <a:solidFill>
                <a:srgbClr val="5DADE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3D-4EEF-8E0C-24136E8C4CB6}"/>
              </c:ext>
            </c:extLst>
          </c:dPt>
          <c:dPt>
            <c:idx val="2"/>
            <c:bubble3D val="0"/>
            <c:spPr>
              <a:solidFill>
                <a:srgbClr val="1B996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63D-4EEF-8E0C-24136E8C4CB6}"/>
              </c:ext>
            </c:extLst>
          </c:dPt>
          <c:dPt>
            <c:idx val="3"/>
            <c:bubble3D val="0"/>
            <c:spPr>
              <a:solidFill>
                <a:srgbClr val="004D69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63D-4EEF-8E0C-24136E8C4CB6}"/>
              </c:ext>
            </c:extLst>
          </c:dP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3255</c:v>
                </c:pt>
                <c:pt idx="1">
                  <c:v>21</c:v>
                </c:pt>
                <c:pt idx="2">
                  <c:v>1277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Лист1!$A$2:$A$4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8-363D-4EEF-8E0C-24136E8C4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8C55B-08D6-4FEF-947E-4A469901E41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3ED98-C633-4977-B9B1-1E7D6ABE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4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74DAB1-4AF5-4F70-ADED-DFBEB4A9758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4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74DAB1-4AF5-4F70-ADED-DFBEB4A9758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90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74DAB1-4AF5-4F70-ADED-DFBEB4A9758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268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74DAB1-4AF5-4F70-ADED-DFBEB4A9758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342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74DAB1-4AF5-4F70-ADED-DFBEB4A9758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47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74DAB1-4AF5-4F70-ADED-DFBEB4A9758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05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74DAB1-4AF5-4F70-ADED-DFBEB4A9758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61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74DAB1-4AF5-4F70-ADED-DFBEB4A9758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71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74DAB1-4AF5-4F70-ADED-DFBEB4A9758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80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447532" y="571500"/>
            <a:ext cx="12383268" cy="471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15"/>
              </a:lnSpc>
            </a:pPr>
            <a:r>
              <a:rPr lang="en-US" sz="4000" b="1" i="0" spc="319" dirty="0">
                <a:solidFill>
                  <a:srgbClr val="96D3E8"/>
                </a:solidFill>
                <a:latin typeface="Plumb Medium" pitchFamily="2" charset="0"/>
              </a:rPr>
              <a:t>НАЦИОНАЛЬНЫЙ ПРОЕКТ</a:t>
            </a:r>
            <a:r>
              <a:rPr lang="ru-RU" sz="4000" b="1" i="0" spc="319" dirty="0">
                <a:solidFill>
                  <a:srgbClr val="96D3E8"/>
                </a:solidFill>
                <a:latin typeface="Plumb Medium" pitchFamily="2" charset="0"/>
              </a:rPr>
              <a:t> «ОБРАЗОВАНИЕ»</a:t>
            </a:r>
            <a:endParaRPr lang="en-US" sz="2800" b="1" i="0" spc="319" dirty="0">
              <a:solidFill>
                <a:srgbClr val="96D3E8"/>
              </a:solidFill>
              <a:latin typeface="Plumb Medium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733800" y="2817987"/>
            <a:ext cx="14782801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600" b="1" dirty="0">
                <a:solidFill>
                  <a:srgbClr val="713875"/>
                </a:solidFill>
                <a:latin typeface="Plumb Black" pitchFamily="2" charset="0"/>
              </a:rPr>
              <a:t>О задачах и реализации</a:t>
            </a:r>
            <a:br>
              <a:rPr lang="ru-RU" sz="6600" b="1" dirty="0">
                <a:solidFill>
                  <a:srgbClr val="713875"/>
                </a:solidFill>
                <a:latin typeface="Plumb Black" pitchFamily="2" charset="0"/>
              </a:rPr>
            </a:br>
            <a:r>
              <a:rPr lang="ru-RU" sz="6600" b="1" dirty="0">
                <a:solidFill>
                  <a:srgbClr val="713875"/>
                </a:solidFill>
                <a:latin typeface="Plumb Black" pitchFamily="2" charset="0"/>
              </a:rPr>
              <a:t>национальных проектов в сфере образования на территории Новосибирской области</a:t>
            </a:r>
          </a:p>
        </p:txBody>
      </p:sp>
      <p:grpSp>
        <p:nvGrpSpPr>
          <p:cNvPr id="19" name="Group 12"/>
          <p:cNvGrpSpPr/>
          <p:nvPr/>
        </p:nvGrpSpPr>
        <p:grpSpPr>
          <a:xfrm>
            <a:off x="9829800" y="8039100"/>
            <a:ext cx="7933639" cy="1537978"/>
            <a:chOff x="-5390692" y="-1183546"/>
            <a:chExt cx="10578185" cy="2050636"/>
          </a:xfrm>
        </p:grpSpPr>
        <p:sp>
          <p:nvSpPr>
            <p:cNvPr id="20" name="TextBox 13"/>
            <p:cNvSpPr txBox="1"/>
            <p:nvPr/>
          </p:nvSpPr>
          <p:spPr>
            <a:xfrm>
              <a:off x="-5390692" y="-1183546"/>
              <a:ext cx="10572292" cy="1149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ru-RU" sz="2800" spc="135" dirty="0">
                  <a:solidFill>
                    <a:srgbClr val="434343"/>
                  </a:solidFill>
                  <a:latin typeface="Plumb Medium" pitchFamily="2" charset="0"/>
                </a:rPr>
                <a:t>Заместитель министра образования </a:t>
              </a:r>
            </a:p>
            <a:p>
              <a:pPr algn="r"/>
              <a:r>
                <a:rPr lang="ru-RU" sz="2800" spc="135" dirty="0">
                  <a:solidFill>
                    <a:srgbClr val="434343"/>
                  </a:solidFill>
                  <a:latin typeface="Plumb Medium" pitchFamily="2" charset="0"/>
                </a:rPr>
                <a:t>Новосибирской области </a:t>
              </a:r>
            </a:p>
          </p:txBody>
        </p:sp>
        <p:sp>
          <p:nvSpPr>
            <p:cNvPr id="21" name="TextBox 14"/>
            <p:cNvSpPr txBox="1"/>
            <p:nvPr/>
          </p:nvSpPr>
          <p:spPr>
            <a:xfrm>
              <a:off x="-1733091" y="-4943"/>
              <a:ext cx="6920584" cy="8720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5055"/>
                </a:lnSpc>
              </a:pPr>
              <a:r>
                <a:rPr lang="ru-RU" sz="4000" b="1" spc="287" dirty="0">
                  <a:solidFill>
                    <a:srgbClr val="40336F"/>
                  </a:solidFill>
                  <a:latin typeface="Plumb Medium" pitchFamily="2" charset="0"/>
                </a:rPr>
                <a:t>И.В. Мануйлова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13A0BFD-E4C5-4B6D-AEC4-A1DB81C9F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7700"/>
            <a:ext cx="2952180" cy="34063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89F9750-61BA-48E9-8C77-47CB245FF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57" y="1409700"/>
            <a:ext cx="1095066" cy="1329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xmlns="" id="{860DECBB-8ABD-41F8-B001-28A428F5E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282322"/>
              </p:ext>
            </p:extLst>
          </p:nvPr>
        </p:nvGraphicFramePr>
        <p:xfrm>
          <a:off x="331304" y="4457700"/>
          <a:ext cx="17387319" cy="349808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07319">
                  <a:extLst>
                    <a:ext uri="{9D8B030D-6E8A-4147-A177-3AD203B41FA5}">
                      <a16:colId xmlns:a16="http://schemas.microsoft.com/office/drawing/2014/main" xmlns="" val="1933568758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xmlns="" val="3151555268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xmlns="" val="1091084765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447672741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5985712"/>
                  </a:ext>
                </a:extLst>
              </a:tr>
              <a:tr h="4376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чем </a:t>
                      </a:r>
                      <a:b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Black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15 организациях 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не менее чем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192DA"/>
                          </a:solidFill>
                          <a:effectLst/>
                          <a:latin typeface="Plumb Black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2-х 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муниципальных образованиях Новосибирской области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чем </a:t>
                      </a:r>
                      <a:b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Black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31 организациях 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не менее чем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192DA"/>
                          </a:solidFill>
                          <a:effectLst/>
                          <a:latin typeface="Plumb Black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3-х 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муниципальных образованиях Новосибирской области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чем </a:t>
                      </a:r>
                      <a:b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Black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73 организациях 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не менее чем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192DA"/>
                          </a:solidFill>
                          <a:effectLst/>
                          <a:latin typeface="Plumb Black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10-ти 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муниципальных образованиях Новосибирской области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чем </a:t>
                      </a:r>
                      <a:b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Black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192 организациях 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не менее чем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192DA"/>
                          </a:solidFill>
                          <a:effectLst/>
                          <a:latin typeface="Plumb Black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13-ти 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муниципальных образованиях Новосибирской области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чем </a:t>
                      </a:r>
                      <a:b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Black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368 организациях 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не менее чем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192DA"/>
                          </a:solidFill>
                          <a:effectLst/>
                          <a:latin typeface="Plumb Black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25-ти 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муниципальных образованиях Новосибирской области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каждом 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муниципальном образовании Новосибирской области на базе </a:t>
                      </a:r>
                      <a:r>
                        <a:rPr lang="ru-RU" sz="28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70% организаций </a:t>
                      </a:r>
                      <a:endParaRPr lang="ru-RU" sz="2400" b="1" dirty="0">
                        <a:solidFill>
                          <a:srgbClr val="0192DA"/>
                        </a:solidFill>
                        <a:effectLst/>
                        <a:latin typeface="Plumb Medium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115760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671536" y="1721612"/>
            <a:ext cx="16249802" cy="2143461"/>
            <a:chOff x="2356022" y="1385081"/>
            <a:chExt cx="16249802" cy="2143461"/>
          </a:xfrm>
        </p:grpSpPr>
        <p:sp>
          <p:nvSpPr>
            <p:cNvPr id="5" name="TextBox 5"/>
            <p:cNvSpPr txBox="1"/>
            <p:nvPr/>
          </p:nvSpPr>
          <p:spPr>
            <a:xfrm>
              <a:off x="2356022" y="1558772"/>
              <a:ext cx="16249802" cy="19697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ru-RU" sz="3200" b="1" spc="370" dirty="0">
                  <a:solidFill>
                    <a:srgbClr val="273755"/>
                  </a:solidFill>
                  <a:latin typeface="PlumbCondensed" pitchFamily="2" charset="0"/>
                </a:rPr>
                <a:t>                                      в организациях, реализующих общеобразовательные программы, обеспечена возможность изучать предметную область «Технология» и другие предметные области на базе организаций, имеющих </a:t>
              </a:r>
              <a:r>
                <a:rPr lang="ru-RU" sz="3200" b="1" spc="370" dirty="0" err="1">
                  <a:solidFill>
                    <a:srgbClr val="273755"/>
                  </a:solidFill>
                  <a:latin typeface="PlumbCondensed" pitchFamily="2" charset="0"/>
                </a:rPr>
                <a:t>высокооснащенные</a:t>
              </a:r>
              <a:r>
                <a:rPr lang="ru-RU" sz="3200" b="1" spc="370" dirty="0">
                  <a:solidFill>
                    <a:srgbClr val="273755"/>
                  </a:solidFill>
                  <a:latin typeface="PlumbCondensed" pitchFamily="2" charset="0"/>
                </a:rPr>
                <a:t> </a:t>
              </a:r>
              <a:r>
                <a:rPr lang="ru-RU" sz="3200" b="1" spc="370" dirty="0" err="1">
                  <a:solidFill>
                    <a:srgbClr val="273755"/>
                  </a:solidFill>
                  <a:latin typeface="PlumbCondensed" pitchFamily="2" charset="0"/>
                </a:rPr>
                <a:t>ученико</a:t>
              </a:r>
              <a:r>
                <a:rPr lang="ru-RU" sz="3200" b="1" spc="370" dirty="0">
                  <a:solidFill>
                    <a:srgbClr val="273755"/>
                  </a:solidFill>
                  <a:latin typeface="PlumbCondensed" pitchFamily="2" charset="0"/>
                </a:rPr>
                <a:t>-места, в т.ч. детских технопарков «</a:t>
              </a:r>
              <a:r>
                <a:rPr lang="ru-RU" sz="3200" b="1" spc="370" dirty="0" err="1">
                  <a:solidFill>
                    <a:srgbClr val="273755"/>
                  </a:solidFill>
                  <a:latin typeface="PlumbCondensed" pitchFamily="2" charset="0"/>
                </a:rPr>
                <a:t>Кванториум</a:t>
              </a:r>
              <a:r>
                <a:rPr lang="ru-RU" sz="3200" b="1" spc="370" dirty="0">
                  <a:solidFill>
                    <a:srgbClr val="273755"/>
                  </a:solidFill>
                  <a:latin typeface="PlumbCondensed" pitchFamily="2" charset="0"/>
                </a:rPr>
                <a:t>» </a:t>
              </a:r>
            </a:p>
          </p:txBody>
        </p:sp>
        <p:sp>
          <p:nvSpPr>
            <p:cNvPr id="21" name="Ромб 20">
              <a:extLst>
                <a:ext uri="{FF2B5EF4-FFF2-40B4-BE49-F238E27FC236}">
                  <a16:creationId xmlns:a16="http://schemas.microsoft.com/office/drawing/2014/main" xmlns="" id="{EF85B96B-4691-4E4A-AEBC-8D6A7332D19E}"/>
                </a:ext>
              </a:extLst>
            </p:cNvPr>
            <p:cNvSpPr/>
            <p:nvPr/>
          </p:nvSpPr>
          <p:spPr>
            <a:xfrm>
              <a:off x="2624109" y="1416300"/>
              <a:ext cx="633290" cy="633290"/>
            </a:xfrm>
            <a:prstGeom prst="diamond">
              <a:avLst/>
            </a:prstGeom>
            <a:solidFill>
              <a:srgbClr val="96D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3" name="TextBox 4"/>
            <p:cNvSpPr txBox="1"/>
            <p:nvPr/>
          </p:nvSpPr>
          <p:spPr>
            <a:xfrm>
              <a:off x="3399408" y="1385081"/>
              <a:ext cx="5134992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4800" b="1" i="0" spc="240" dirty="0">
                  <a:solidFill>
                    <a:srgbClr val="96D3E8"/>
                  </a:solidFill>
                  <a:latin typeface="Plumb Black" pitchFamily="2" charset="0"/>
                </a:rPr>
                <a:t>Результат:</a:t>
              </a:r>
              <a:endParaRPr lang="en-US" sz="4800" b="1" i="0" spc="240" dirty="0">
                <a:solidFill>
                  <a:srgbClr val="96D3E8"/>
                </a:solidFill>
                <a:latin typeface="Plumb Black" pitchFamily="2" charset="0"/>
              </a:endParaRPr>
            </a:p>
          </p:txBody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C935313E-D7E2-4246-A19E-5B75EB75F101}"/>
              </a:ext>
            </a:extLst>
          </p:cNvPr>
          <p:cNvSpPr txBox="1"/>
          <p:nvPr/>
        </p:nvSpPr>
        <p:spPr>
          <a:xfrm>
            <a:off x="0" y="266700"/>
            <a:ext cx="18288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b="1" spc="240" dirty="0">
                <a:solidFill>
                  <a:srgbClr val="96D3E8"/>
                </a:solidFill>
                <a:latin typeface="Plumb Black" pitchFamily="2" charset="0"/>
              </a:rPr>
              <a:t>Проект «Современная школа»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EE171A5-4B5C-48AB-A2AF-9B327124A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"/>
            <a:ext cx="1095066" cy="1329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4097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xmlns="" id="{860DECBB-8ABD-41F8-B001-28A428F5E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308319"/>
              </p:ext>
            </p:extLst>
          </p:nvPr>
        </p:nvGraphicFramePr>
        <p:xfrm>
          <a:off x="331304" y="4457700"/>
          <a:ext cx="17387319" cy="270560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07319">
                  <a:extLst>
                    <a:ext uri="{9D8B030D-6E8A-4147-A177-3AD203B41FA5}">
                      <a16:colId xmlns:a16="http://schemas.microsoft.com/office/drawing/2014/main" xmlns="" val="1933568758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xmlns="" val="3151555268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xmlns="" val="1091084765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447672741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5985712"/>
                  </a:ext>
                </a:extLst>
              </a:tr>
              <a:tr h="4376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 середине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года внедрена 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методология наставничества обучающихся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20% 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обучающихся вовлечены в различные формы сопровождения и наставничества 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35% 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обучающихся вовлечены в различные формы сопровождения и наставничества 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50% 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обучающихся вовлечены в различные формы сопровождения и наставничества 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70% 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обучающихся вовлечены в различные формы сопровождения и наставничества 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115760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671536" y="1721612"/>
            <a:ext cx="16249802" cy="2143461"/>
            <a:chOff x="2356022" y="1385081"/>
            <a:chExt cx="16249802" cy="2143461"/>
          </a:xfrm>
        </p:grpSpPr>
        <p:sp>
          <p:nvSpPr>
            <p:cNvPr id="5" name="TextBox 5"/>
            <p:cNvSpPr txBox="1"/>
            <p:nvPr/>
          </p:nvSpPr>
          <p:spPr>
            <a:xfrm>
              <a:off x="2356022" y="1558772"/>
              <a:ext cx="16249802" cy="19697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ru-RU" sz="3200" b="1" spc="370" dirty="0">
                  <a:solidFill>
                    <a:srgbClr val="273755"/>
                  </a:solidFill>
                  <a:latin typeface="PlumbCondensed" pitchFamily="2" charset="0"/>
                </a:rPr>
                <a:t>                                      внедрена разработанная на федеральном уровне методология наставничества обучающихся общеобразовательных организаций, в том числе с применением лучших практик обмена опытом между обучающимися и привлечением представителей работодателей к этой деятельности </a:t>
              </a:r>
            </a:p>
          </p:txBody>
        </p:sp>
        <p:sp>
          <p:nvSpPr>
            <p:cNvPr id="21" name="Ромб 20">
              <a:extLst>
                <a:ext uri="{FF2B5EF4-FFF2-40B4-BE49-F238E27FC236}">
                  <a16:creationId xmlns:a16="http://schemas.microsoft.com/office/drawing/2014/main" xmlns="" id="{EF85B96B-4691-4E4A-AEBC-8D6A7332D19E}"/>
                </a:ext>
              </a:extLst>
            </p:cNvPr>
            <p:cNvSpPr/>
            <p:nvPr/>
          </p:nvSpPr>
          <p:spPr>
            <a:xfrm>
              <a:off x="2624109" y="1416300"/>
              <a:ext cx="633290" cy="633290"/>
            </a:xfrm>
            <a:prstGeom prst="diamond">
              <a:avLst/>
            </a:prstGeom>
            <a:solidFill>
              <a:srgbClr val="96D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3" name="TextBox 4"/>
            <p:cNvSpPr txBox="1"/>
            <p:nvPr/>
          </p:nvSpPr>
          <p:spPr>
            <a:xfrm>
              <a:off x="3399408" y="1385081"/>
              <a:ext cx="5134992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4800" b="1" i="0" spc="240" dirty="0">
                  <a:solidFill>
                    <a:srgbClr val="96D3E8"/>
                  </a:solidFill>
                  <a:latin typeface="Plumb Black" pitchFamily="2" charset="0"/>
                </a:rPr>
                <a:t>Результат:</a:t>
              </a:r>
              <a:endParaRPr lang="en-US" sz="4800" b="1" i="0" spc="240" dirty="0">
                <a:solidFill>
                  <a:srgbClr val="96D3E8"/>
                </a:solidFill>
                <a:latin typeface="Plumb Black" pitchFamily="2" charset="0"/>
              </a:endParaRPr>
            </a:p>
          </p:txBody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C935313E-D7E2-4246-A19E-5B75EB75F101}"/>
              </a:ext>
            </a:extLst>
          </p:cNvPr>
          <p:cNvSpPr txBox="1"/>
          <p:nvPr/>
        </p:nvSpPr>
        <p:spPr>
          <a:xfrm>
            <a:off x="0" y="266700"/>
            <a:ext cx="18288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b="1" spc="240" dirty="0">
                <a:solidFill>
                  <a:srgbClr val="96D3E8"/>
                </a:solidFill>
                <a:latin typeface="Plumb Black" pitchFamily="2" charset="0"/>
              </a:rPr>
              <a:t>Проект «Современная школа»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EE171A5-4B5C-48AB-A2AF-9B327124A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"/>
            <a:ext cx="1095066" cy="1329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5005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xmlns="" id="{860DECBB-8ABD-41F8-B001-28A428F5E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233073"/>
              </p:ext>
            </p:extLst>
          </p:nvPr>
        </p:nvGraphicFramePr>
        <p:xfrm>
          <a:off x="331304" y="4457700"/>
          <a:ext cx="17387319" cy="233984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07319">
                  <a:extLst>
                    <a:ext uri="{9D8B030D-6E8A-4147-A177-3AD203B41FA5}">
                      <a16:colId xmlns:a16="http://schemas.microsoft.com/office/drawing/2014/main" xmlns="" val="1933568758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xmlns="" val="3151555268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xmlns="" val="1091084765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447672741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5985712"/>
                  </a:ext>
                </a:extLst>
              </a:tr>
              <a:tr h="4376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чем 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 организациях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охватом не менее чем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1,8 тыс. детей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чем 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 организациях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охватом не менее чем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 тыс. детей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чем 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 организациях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 охватом не менее чем </a:t>
                      </a: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5,0 тыс. детей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чем 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144 организациях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охватом 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менее чем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6,8 тыс. детей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чем 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 организациях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охватом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чем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8,5 тыс. детей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115760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671536" y="1721612"/>
            <a:ext cx="16249802" cy="1651019"/>
            <a:chOff x="2356022" y="1385081"/>
            <a:chExt cx="16249802" cy="1651019"/>
          </a:xfrm>
        </p:grpSpPr>
        <p:sp>
          <p:nvSpPr>
            <p:cNvPr id="5" name="TextBox 5"/>
            <p:cNvSpPr txBox="1"/>
            <p:nvPr/>
          </p:nvSpPr>
          <p:spPr>
            <a:xfrm>
              <a:off x="2356022" y="1558772"/>
              <a:ext cx="16249802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ru-RU" sz="3200" b="1" spc="370" dirty="0">
                  <a:solidFill>
                    <a:srgbClr val="273755"/>
                  </a:solidFill>
                  <a:latin typeface="PlumbCondensed" pitchFamily="2" charset="0"/>
                </a:rPr>
                <a:t>                                      в школах, расположенных в сельской местности и малых городах, создана материально-техническая база для реализации основных и дополнительных общеобразовательных программ цифрового и гуманитарного профилей </a:t>
              </a:r>
            </a:p>
          </p:txBody>
        </p:sp>
        <p:sp>
          <p:nvSpPr>
            <p:cNvPr id="21" name="Ромб 20">
              <a:extLst>
                <a:ext uri="{FF2B5EF4-FFF2-40B4-BE49-F238E27FC236}">
                  <a16:creationId xmlns:a16="http://schemas.microsoft.com/office/drawing/2014/main" xmlns="" id="{EF85B96B-4691-4E4A-AEBC-8D6A7332D19E}"/>
                </a:ext>
              </a:extLst>
            </p:cNvPr>
            <p:cNvSpPr/>
            <p:nvPr/>
          </p:nvSpPr>
          <p:spPr>
            <a:xfrm>
              <a:off x="2624109" y="1416300"/>
              <a:ext cx="633290" cy="633290"/>
            </a:xfrm>
            <a:prstGeom prst="diamond">
              <a:avLst/>
            </a:prstGeom>
            <a:solidFill>
              <a:srgbClr val="96D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3" name="TextBox 4"/>
            <p:cNvSpPr txBox="1"/>
            <p:nvPr/>
          </p:nvSpPr>
          <p:spPr>
            <a:xfrm>
              <a:off x="3399408" y="1385081"/>
              <a:ext cx="5134992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4800" b="1" i="0" spc="240" dirty="0">
                  <a:solidFill>
                    <a:srgbClr val="96D3E8"/>
                  </a:solidFill>
                  <a:latin typeface="Plumb Black" pitchFamily="2" charset="0"/>
                </a:rPr>
                <a:t>Результат:</a:t>
              </a:r>
              <a:endParaRPr lang="en-US" sz="4800" b="1" i="0" spc="240" dirty="0">
                <a:solidFill>
                  <a:srgbClr val="96D3E8"/>
                </a:solidFill>
                <a:latin typeface="Plumb Black" pitchFamily="2" charset="0"/>
              </a:endParaRPr>
            </a:p>
          </p:txBody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C935313E-D7E2-4246-A19E-5B75EB75F101}"/>
              </a:ext>
            </a:extLst>
          </p:cNvPr>
          <p:cNvSpPr txBox="1"/>
          <p:nvPr/>
        </p:nvSpPr>
        <p:spPr>
          <a:xfrm>
            <a:off x="0" y="266700"/>
            <a:ext cx="18288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b="1" spc="240" dirty="0">
                <a:solidFill>
                  <a:srgbClr val="96D3E8"/>
                </a:solidFill>
                <a:latin typeface="Plumb Black" pitchFamily="2" charset="0"/>
              </a:rPr>
              <a:t>Проект «Современная школа»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EE171A5-4B5C-48AB-A2AF-9B327124A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"/>
            <a:ext cx="1095066" cy="1329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14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xmlns="" id="{860DECBB-8ABD-41F8-B001-28A428F5E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786777"/>
              </p:ext>
            </p:extLst>
          </p:nvPr>
        </p:nvGraphicFramePr>
        <p:xfrm>
          <a:off x="331304" y="4457700"/>
          <a:ext cx="17387319" cy="380288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07319">
                  <a:extLst>
                    <a:ext uri="{9D8B030D-6E8A-4147-A177-3AD203B41FA5}">
                      <a16:colId xmlns:a16="http://schemas.microsoft.com/office/drawing/2014/main" xmlns="" val="1933568758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xmlns="" val="3151555268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xmlns="" val="1091084765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447672741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5985712"/>
                  </a:ext>
                </a:extLst>
              </a:tr>
              <a:tr h="4376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чем 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4-х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организациях: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2471A3"/>
                        </a:solidFill>
                        <a:effectLst/>
                        <a:latin typeface="Plumb Medium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Колыванский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Сузунский, Ордынский районы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Новосибирск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чем 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7-ми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организациях: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2471A3"/>
                        </a:solidFill>
                        <a:effectLst/>
                        <a:latin typeface="Plumb Medium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Купинский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2400" b="1" dirty="0" err="1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Мошковский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районы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Новосибирск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чем 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10-ти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организациях: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2471A3"/>
                        </a:solidFill>
                        <a:effectLst/>
                        <a:latin typeface="Plumb Medium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Черепановский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район,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Искитим,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Новосибирск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чем 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13-ти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организациях: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2471A3"/>
                        </a:solidFill>
                        <a:effectLst/>
                        <a:latin typeface="Plumb Medium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Искитим,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Новосибирск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 организации)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чем 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15-ти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организациях: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2471A3"/>
                        </a:solidFill>
                        <a:effectLst/>
                        <a:latin typeface="Plumb Medium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Купинский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район,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Новосибирск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115760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671536" y="1721612"/>
            <a:ext cx="16249802" cy="1651019"/>
            <a:chOff x="2356022" y="1385081"/>
            <a:chExt cx="16249802" cy="1651019"/>
          </a:xfrm>
        </p:grpSpPr>
        <p:sp>
          <p:nvSpPr>
            <p:cNvPr id="5" name="TextBox 5"/>
            <p:cNvSpPr txBox="1"/>
            <p:nvPr/>
          </p:nvSpPr>
          <p:spPr>
            <a:xfrm>
              <a:off x="2356022" y="1558772"/>
              <a:ext cx="16249802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ru-RU" sz="3200" b="1" spc="370" dirty="0">
                  <a:solidFill>
                    <a:srgbClr val="273755"/>
                  </a:solidFill>
                  <a:latin typeface="PlumbCondensed" pitchFamily="2" charset="0"/>
                </a:rPr>
                <a:t>                                      в организациях, осуществляющих образовательную деятельность исключительно по адаптированным общеобразовательным программам, обновлена материально-техническая база </a:t>
              </a:r>
            </a:p>
          </p:txBody>
        </p:sp>
        <p:sp>
          <p:nvSpPr>
            <p:cNvPr id="21" name="Ромб 20">
              <a:extLst>
                <a:ext uri="{FF2B5EF4-FFF2-40B4-BE49-F238E27FC236}">
                  <a16:creationId xmlns:a16="http://schemas.microsoft.com/office/drawing/2014/main" xmlns="" id="{EF85B96B-4691-4E4A-AEBC-8D6A7332D19E}"/>
                </a:ext>
              </a:extLst>
            </p:cNvPr>
            <p:cNvSpPr/>
            <p:nvPr/>
          </p:nvSpPr>
          <p:spPr>
            <a:xfrm>
              <a:off x="2624109" y="1416300"/>
              <a:ext cx="633290" cy="633290"/>
            </a:xfrm>
            <a:prstGeom prst="diamond">
              <a:avLst/>
            </a:prstGeom>
            <a:solidFill>
              <a:srgbClr val="96D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3" name="TextBox 4"/>
            <p:cNvSpPr txBox="1"/>
            <p:nvPr/>
          </p:nvSpPr>
          <p:spPr>
            <a:xfrm>
              <a:off x="3399408" y="1385081"/>
              <a:ext cx="5134992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4800" b="1" i="0" spc="240" dirty="0">
                  <a:solidFill>
                    <a:srgbClr val="96D3E8"/>
                  </a:solidFill>
                  <a:latin typeface="Plumb Black" pitchFamily="2" charset="0"/>
                </a:rPr>
                <a:t>Результат:</a:t>
              </a:r>
              <a:endParaRPr lang="en-US" sz="4800" b="1" i="0" spc="240" dirty="0">
                <a:solidFill>
                  <a:srgbClr val="96D3E8"/>
                </a:solidFill>
                <a:latin typeface="Plumb Black" pitchFamily="2" charset="0"/>
              </a:endParaRPr>
            </a:p>
          </p:txBody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C935313E-D7E2-4246-A19E-5B75EB75F101}"/>
              </a:ext>
            </a:extLst>
          </p:cNvPr>
          <p:cNvSpPr txBox="1"/>
          <p:nvPr/>
        </p:nvSpPr>
        <p:spPr>
          <a:xfrm>
            <a:off x="0" y="266700"/>
            <a:ext cx="18288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b="1" spc="240" dirty="0">
                <a:solidFill>
                  <a:srgbClr val="96D3E8"/>
                </a:solidFill>
                <a:latin typeface="Plumb Black" pitchFamily="2" charset="0"/>
              </a:rPr>
              <a:t>Проект «Современная школа»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EE171A5-4B5C-48AB-A2AF-9B327124A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"/>
            <a:ext cx="1095066" cy="1329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6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xmlns="" id="{860DECBB-8ABD-41F8-B001-28A428F5E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65820"/>
              </p:ext>
            </p:extLst>
          </p:nvPr>
        </p:nvGraphicFramePr>
        <p:xfrm>
          <a:off x="331304" y="4457700"/>
          <a:ext cx="17387319" cy="30713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07319">
                  <a:extLst>
                    <a:ext uri="{9D8B030D-6E8A-4147-A177-3AD203B41FA5}">
                      <a16:colId xmlns:a16="http://schemas.microsoft.com/office/drawing/2014/main" xmlns="" val="1933568758"/>
                    </a:ext>
                  </a:extLst>
                </a:gridCol>
                <a:gridCol w="3871777">
                  <a:extLst>
                    <a:ext uri="{9D8B030D-6E8A-4147-A177-3AD203B41FA5}">
                      <a16:colId xmlns:a16="http://schemas.microsoft.com/office/drawing/2014/main" xmlns="" val="3151555268"/>
                    </a:ext>
                  </a:extLst>
                </a:gridCol>
                <a:gridCol w="1744223">
                  <a:extLst>
                    <a:ext uri="{9D8B030D-6E8A-4147-A177-3AD203B41FA5}">
                      <a16:colId xmlns:a16="http://schemas.microsoft.com/office/drawing/2014/main" xmlns="" val="1091084765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447672741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г.</a:t>
                      </a:r>
                    </a:p>
                  </a:txBody>
                  <a:tcPr marL="42203" marR="42203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5985712"/>
                  </a:ext>
                </a:extLst>
              </a:tr>
              <a:tr h="4376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 концу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года внедрена </a:t>
                      </a: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методология и критерии оценки качества общего образования в общеобразовательные организации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192DA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2021 года</a:t>
                      </a:r>
                      <a:r>
                        <a:rPr lang="ru-RU" sz="2800" b="1" dirty="0">
                          <a:solidFill>
                            <a:srgbClr val="2471A3"/>
                          </a:solidFill>
                          <a:effectLst/>
                          <a:latin typeface="Plumb Medium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 общеобразовательных организациях Новосибирской области проводится оценка качества общего образования на основе практики международных исследований качества подготовки обучающихся 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2471A3"/>
                        </a:solidFill>
                        <a:effectLst/>
                        <a:latin typeface="Plumb Medium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2471A3"/>
                        </a:solidFill>
                        <a:effectLst/>
                        <a:latin typeface="Plumb Medium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2471A3"/>
                        </a:solidFill>
                        <a:effectLst/>
                        <a:latin typeface="Plumb Medium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1EB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115760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671536" y="1721612"/>
            <a:ext cx="16249802" cy="1651019"/>
            <a:chOff x="2356022" y="1385081"/>
            <a:chExt cx="16249802" cy="1651019"/>
          </a:xfrm>
        </p:grpSpPr>
        <p:sp>
          <p:nvSpPr>
            <p:cNvPr id="5" name="TextBox 5"/>
            <p:cNvSpPr txBox="1"/>
            <p:nvPr/>
          </p:nvSpPr>
          <p:spPr>
            <a:xfrm>
              <a:off x="2356022" y="1558772"/>
              <a:ext cx="16249802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ru-RU" sz="3200" b="1" spc="370" dirty="0">
                  <a:solidFill>
                    <a:srgbClr val="273755"/>
                  </a:solidFill>
                  <a:latin typeface="PlumbCondensed" pitchFamily="2" charset="0"/>
                </a:rPr>
                <a:t>                                      внедрена методология и критерии оценки качества общего образования в общеобразовательных организациях Новосибирской области на основе практики международных исследований качества подготовки обучающихся</a:t>
              </a:r>
            </a:p>
          </p:txBody>
        </p:sp>
        <p:sp>
          <p:nvSpPr>
            <p:cNvPr id="21" name="Ромб 20">
              <a:extLst>
                <a:ext uri="{FF2B5EF4-FFF2-40B4-BE49-F238E27FC236}">
                  <a16:creationId xmlns:a16="http://schemas.microsoft.com/office/drawing/2014/main" xmlns="" id="{EF85B96B-4691-4E4A-AEBC-8D6A7332D19E}"/>
                </a:ext>
              </a:extLst>
            </p:cNvPr>
            <p:cNvSpPr/>
            <p:nvPr/>
          </p:nvSpPr>
          <p:spPr>
            <a:xfrm>
              <a:off x="2624109" y="1416300"/>
              <a:ext cx="633290" cy="633290"/>
            </a:xfrm>
            <a:prstGeom prst="diamond">
              <a:avLst/>
            </a:prstGeom>
            <a:solidFill>
              <a:srgbClr val="96D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3" name="TextBox 4"/>
            <p:cNvSpPr txBox="1"/>
            <p:nvPr/>
          </p:nvSpPr>
          <p:spPr>
            <a:xfrm>
              <a:off x="3399408" y="1385081"/>
              <a:ext cx="5134992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4800" b="1" i="0" spc="240" dirty="0">
                  <a:solidFill>
                    <a:srgbClr val="96D3E8"/>
                  </a:solidFill>
                  <a:latin typeface="Plumb Black" pitchFamily="2" charset="0"/>
                </a:rPr>
                <a:t>Результат:</a:t>
              </a:r>
              <a:endParaRPr lang="en-US" sz="4800" b="1" i="0" spc="240" dirty="0">
                <a:solidFill>
                  <a:srgbClr val="96D3E8"/>
                </a:solidFill>
                <a:latin typeface="Plumb Black" pitchFamily="2" charset="0"/>
              </a:endParaRPr>
            </a:p>
          </p:txBody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C935313E-D7E2-4246-A19E-5B75EB75F101}"/>
              </a:ext>
            </a:extLst>
          </p:cNvPr>
          <p:cNvSpPr txBox="1"/>
          <p:nvPr/>
        </p:nvSpPr>
        <p:spPr>
          <a:xfrm>
            <a:off x="0" y="266700"/>
            <a:ext cx="18288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b="1" spc="240" dirty="0">
                <a:solidFill>
                  <a:srgbClr val="96D3E8"/>
                </a:solidFill>
                <a:latin typeface="Plumb Black" pitchFamily="2" charset="0"/>
              </a:rPr>
              <a:t>Проект «Современная школа»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EE171A5-4B5C-48AB-A2AF-9B327124A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"/>
            <a:ext cx="1095066" cy="1329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8091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>
            <a:extLst>
              <a:ext uri="{FF2B5EF4-FFF2-40B4-BE49-F238E27FC236}">
                <a16:creationId xmlns:a16="http://schemas.microsoft.com/office/drawing/2014/main" xmlns="" id="{8D0FEFC1-0B27-43FC-853C-513A7CDF0E12}"/>
              </a:ext>
            </a:extLst>
          </p:cNvPr>
          <p:cNvSpPr txBox="1"/>
          <p:nvPr/>
        </p:nvSpPr>
        <p:spPr>
          <a:xfrm>
            <a:off x="0" y="266700"/>
            <a:ext cx="18288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spc="240" dirty="0">
                <a:solidFill>
                  <a:srgbClr val="96D3E8"/>
                </a:solidFill>
                <a:latin typeface="Plumb Black" pitchFamily="2" charset="0"/>
              </a:rPr>
              <a:t>Потребность в финансировании из федерального бюджета</a:t>
            </a:r>
          </a:p>
          <a:p>
            <a:pPr algn="ctr"/>
            <a:r>
              <a:rPr lang="ru-RU" sz="3600" b="1" spc="240" dirty="0">
                <a:solidFill>
                  <a:srgbClr val="96D3E8"/>
                </a:solidFill>
                <a:latin typeface="Plumb Black" pitchFamily="2" charset="0"/>
              </a:rPr>
              <a:t>(нарастающим итогом), без учета вводимых мест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63F4114-F7F3-47BC-9E2F-DE1E3670F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"/>
            <a:ext cx="1095066" cy="1329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xmlns="" id="{FB137512-E649-4B76-9B3F-DEB1D4C6E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396844"/>
              </p:ext>
            </p:extLst>
          </p:nvPr>
        </p:nvGraphicFramePr>
        <p:xfrm>
          <a:off x="905189" y="2476500"/>
          <a:ext cx="16477622" cy="5516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711712">
                  <a:extLst>
                    <a:ext uri="{9D8B030D-6E8A-4147-A177-3AD203B41FA5}">
                      <a16:colId xmlns:a16="http://schemas.microsoft.com/office/drawing/2014/main" xmlns="" val="2929375313"/>
                    </a:ext>
                  </a:extLst>
                </a:gridCol>
                <a:gridCol w="1353182">
                  <a:extLst>
                    <a:ext uri="{9D8B030D-6E8A-4147-A177-3AD203B41FA5}">
                      <a16:colId xmlns:a16="http://schemas.microsoft.com/office/drawing/2014/main" xmlns="" val="3829849432"/>
                    </a:ext>
                  </a:extLst>
                </a:gridCol>
                <a:gridCol w="1353182">
                  <a:extLst>
                    <a:ext uri="{9D8B030D-6E8A-4147-A177-3AD203B41FA5}">
                      <a16:colId xmlns:a16="http://schemas.microsoft.com/office/drawing/2014/main" xmlns="" val="3875370149"/>
                    </a:ext>
                  </a:extLst>
                </a:gridCol>
                <a:gridCol w="1353182">
                  <a:extLst>
                    <a:ext uri="{9D8B030D-6E8A-4147-A177-3AD203B41FA5}">
                      <a16:colId xmlns:a16="http://schemas.microsoft.com/office/drawing/2014/main" xmlns="" val="3074047981"/>
                    </a:ext>
                  </a:extLst>
                </a:gridCol>
                <a:gridCol w="1353182">
                  <a:extLst>
                    <a:ext uri="{9D8B030D-6E8A-4147-A177-3AD203B41FA5}">
                      <a16:colId xmlns:a16="http://schemas.microsoft.com/office/drawing/2014/main" xmlns="" val="3374452425"/>
                    </a:ext>
                  </a:extLst>
                </a:gridCol>
                <a:gridCol w="1353182">
                  <a:extLst>
                    <a:ext uri="{9D8B030D-6E8A-4147-A177-3AD203B41FA5}">
                      <a16:colId xmlns:a16="http://schemas.microsoft.com/office/drawing/2014/main" xmlns="" val="2963499575"/>
                    </a:ext>
                  </a:extLst>
                </a:gridCol>
              </a:tblGrid>
              <a:tr h="176442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lumb Medium" pitchFamily="2" charset="0"/>
                        </a:rPr>
                        <a:t>Показатель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2D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Plumb Medium" pitchFamily="2" charset="0"/>
                        </a:rPr>
                        <a:t>Период, год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2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436307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noProof="0" dirty="0">
                          <a:solidFill>
                            <a:schemeClr val="lt1"/>
                          </a:solidFill>
                          <a:latin typeface="Plumb Medium" pitchFamily="2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noProof="0" dirty="0">
                          <a:solidFill>
                            <a:schemeClr val="lt1"/>
                          </a:solidFill>
                          <a:latin typeface="Plumb Medium" pitchFamily="2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noProof="0" dirty="0">
                          <a:solidFill>
                            <a:schemeClr val="lt1"/>
                          </a:solidFill>
                          <a:latin typeface="Plumb Medium" pitchFamily="2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noProof="0" dirty="0">
                          <a:solidFill>
                            <a:schemeClr val="lt1"/>
                          </a:solidFill>
                          <a:latin typeface="Plumb Medium" pitchFamily="2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noProof="0" dirty="0">
                          <a:solidFill>
                            <a:schemeClr val="lt1"/>
                          </a:solidFill>
                          <a:latin typeface="Plumb Medium" pitchFamily="2" charset="0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2802108"/>
                  </a:ext>
                </a:extLst>
              </a:tr>
              <a:tr h="727065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latin typeface="PlumbCondensed" pitchFamily="2" charset="0"/>
                        </a:rPr>
                        <a:t>Центры образования цифрового и гуманитарного профилей «Точка роста»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57,6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115,2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172,8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230,4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288,0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6626866"/>
                  </a:ext>
                </a:extLst>
              </a:tr>
              <a:tr h="72706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PlumbCondensed" pitchFamily="2" charset="0"/>
                        </a:rPr>
                        <a:t>Обновление материально-технической базы в организациях, осуществляющих образовательную деятельность исключительно по адаптированным общеобразовательным программам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36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63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90,0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117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135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2160529"/>
                  </a:ext>
                </a:extLst>
              </a:tr>
              <a:tr h="4212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PlumbCondensed" pitchFamily="2" charset="0"/>
                        </a:rPr>
                        <a:t>Оснащение общеобразовательных организаций в целях обновления содержания и методов обучения предметной области «Технология» и других предметных областей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21,0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66,0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111,0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156,0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201,0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960029"/>
                  </a:ext>
                </a:extLst>
              </a:tr>
              <a:tr h="4212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PlumbCondensed" pitchFamily="2" charset="0"/>
                        </a:rPr>
                        <a:t>Итого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PlumbCondensed" pitchFamily="2" charset="0"/>
                        </a:rPr>
                        <a:t>по году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114,6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244,2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373,8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503,4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624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4942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160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один усеченный угол 11">
            <a:extLst>
              <a:ext uri="{FF2B5EF4-FFF2-40B4-BE49-F238E27FC236}">
                <a16:creationId xmlns:a16="http://schemas.microsoft.com/office/drawing/2014/main" xmlns="" id="{607944D2-0EFB-4510-B96C-45A4BE47C321}"/>
              </a:ext>
            </a:extLst>
          </p:cNvPr>
          <p:cNvSpPr/>
          <p:nvPr/>
        </p:nvSpPr>
        <p:spPr>
          <a:xfrm rot="10800000" flipH="1">
            <a:off x="0" y="-797163"/>
            <a:ext cx="10116108" cy="1370405"/>
          </a:xfrm>
          <a:prstGeom prst="snip1Rect">
            <a:avLst>
              <a:gd name="adj" fmla="val 50000"/>
            </a:avLst>
          </a:prstGeom>
          <a:solidFill>
            <a:srgbClr val="2471A3"/>
          </a:solidFill>
          <a:ln w="190500" cap="rnd">
            <a:solidFill>
              <a:srgbClr val="2471A3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70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79004" y="38846"/>
            <a:ext cx="13933548" cy="5681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«УСПЕХ КАЖДОГО РЕБЕНКА»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881EF77-B0EE-44D3-8CB2-01CF30058DF4}"/>
              </a:ext>
            </a:extLst>
          </p:cNvPr>
          <p:cNvSpPr/>
          <p:nvPr/>
        </p:nvSpPr>
        <p:spPr>
          <a:xfrm>
            <a:off x="719064" y="1039044"/>
            <a:ext cx="16861950" cy="1188132"/>
          </a:xfrm>
          <a:prstGeom prst="rect">
            <a:avLst/>
          </a:prstGeom>
          <a:solidFill>
            <a:srgbClr val="EBF5FB"/>
          </a:solidFill>
          <a:ln w="190500" cap="rnd">
            <a:solidFill>
              <a:srgbClr val="EBF5FB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из Указа Президента Российской Федерации от 7 мая 2018 г. № 204: 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</a:t>
            </a:r>
            <a:b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всех обучающихся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860DECBB-8ABD-41F8-B001-28A428F5E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367410"/>
              </p:ext>
            </p:extLst>
          </p:nvPr>
        </p:nvGraphicFramePr>
        <p:xfrm>
          <a:off x="350457" y="2551212"/>
          <a:ext cx="17648829" cy="749606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649781">
                  <a:extLst>
                    <a:ext uri="{9D8B030D-6E8A-4147-A177-3AD203B41FA5}">
                      <a16:colId xmlns:a16="http://schemas.microsoft.com/office/drawing/2014/main" xmlns="" val="3595877612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1933568758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3151555268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1091084765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246933920"/>
                    </a:ext>
                  </a:extLst>
                </a:gridCol>
                <a:gridCol w="1176740">
                  <a:extLst>
                    <a:ext uri="{9D8B030D-6E8A-4147-A177-3AD203B41FA5}">
                      <a16:colId xmlns:a16="http://schemas.microsoft.com/office/drawing/2014/main" xmlns="" val="796296831"/>
                    </a:ext>
                  </a:extLst>
                </a:gridCol>
                <a:gridCol w="1176740">
                  <a:extLst>
                    <a:ext uri="{9D8B030D-6E8A-4147-A177-3AD203B41FA5}">
                      <a16:colId xmlns:a16="http://schemas.microsoft.com/office/drawing/2014/main" xmlns="" val="2447672741"/>
                    </a:ext>
                  </a:extLst>
                </a:gridCol>
              </a:tblGrid>
              <a:tr h="429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Показатель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5985712"/>
                  </a:ext>
                </a:extLst>
              </a:tr>
              <a:tr h="974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детей в возрасте от 5 до 18 лет, охваченных дополнительным образованием, % 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78,5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115760"/>
                  </a:ext>
                </a:extLst>
              </a:tr>
              <a:tr h="2656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Число детей, охваченных деятельностью детских технопарков «</a:t>
                      </a:r>
                      <a:r>
                        <a:rPr lang="ru-RU" sz="21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Кванториум</a:t>
                      </a: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(мобильных технопарков «</a:t>
                      </a:r>
                      <a:r>
                        <a:rPr lang="ru-RU" sz="21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Кванториум</a:t>
                      </a: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Федерации, человек, нарастающим итогом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1600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2400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3200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4000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1100"/>
                  </a:ext>
                </a:extLst>
              </a:tr>
              <a:tr h="1549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Число участников открытых онлайн-уроков, реализуемых с учетом опыта цикла открытых уроков «</a:t>
                      </a:r>
                      <a:r>
                        <a:rPr lang="ru-RU" sz="21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Проектория</a:t>
                      </a: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», «Уроки настоящего» или иных аналогичных по возможностям, функциям и результатам проектах, направленных на раннюю профориентацию, тыс. человек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60,0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93,0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140,0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172,0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219,0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250,0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5708274"/>
                  </a:ext>
                </a:extLst>
              </a:tr>
              <a:tr h="1886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Число детей, получивших рекомендации по построению индивидуального учебного плана в соответствии с выбранными профессиональными компетенциями (профессиональными областями деятельности) с учетом реализации проекта «Билет в будущее», нарастающим итогом, человек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3500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6500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8000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8750671"/>
                  </a:ext>
                </a:extLst>
              </a:tr>
            </a:tbl>
          </a:graphicData>
        </a:graphic>
      </p:graphicFrame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C0ECA9F6-540B-41AD-BD46-EF3FB9B2EA19}"/>
              </a:ext>
            </a:extLst>
          </p:cNvPr>
          <p:cNvCxnSpPr>
            <a:cxnSpLocks/>
          </p:cNvCxnSpPr>
          <p:nvPr/>
        </p:nvCxnSpPr>
        <p:spPr>
          <a:xfrm>
            <a:off x="12168336" y="3199284"/>
            <a:ext cx="0" cy="6588732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042F40CD-21A6-42AD-B9EE-C1361889E941}"/>
              </a:ext>
            </a:extLst>
          </p:cNvPr>
          <p:cNvCxnSpPr>
            <a:cxnSpLocks/>
          </p:cNvCxnSpPr>
          <p:nvPr/>
        </p:nvCxnSpPr>
        <p:spPr>
          <a:xfrm>
            <a:off x="13248456" y="3199284"/>
            <a:ext cx="0" cy="6588732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49FBD103-EDB6-43BD-91A8-53BB9C1D5CA3}"/>
              </a:ext>
            </a:extLst>
          </p:cNvPr>
          <p:cNvCxnSpPr>
            <a:cxnSpLocks/>
          </p:cNvCxnSpPr>
          <p:nvPr/>
        </p:nvCxnSpPr>
        <p:spPr>
          <a:xfrm>
            <a:off x="14436588" y="3199284"/>
            <a:ext cx="0" cy="6588732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4EBFD178-B059-4565-A7DF-D23E76C4995C}"/>
              </a:ext>
            </a:extLst>
          </p:cNvPr>
          <p:cNvCxnSpPr>
            <a:cxnSpLocks/>
          </p:cNvCxnSpPr>
          <p:nvPr/>
        </p:nvCxnSpPr>
        <p:spPr>
          <a:xfrm>
            <a:off x="15624720" y="3199284"/>
            <a:ext cx="0" cy="6588732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F7CA9A12-E16D-4212-BFB7-74D326C1C36C}"/>
              </a:ext>
            </a:extLst>
          </p:cNvPr>
          <p:cNvCxnSpPr>
            <a:cxnSpLocks/>
          </p:cNvCxnSpPr>
          <p:nvPr/>
        </p:nvCxnSpPr>
        <p:spPr>
          <a:xfrm>
            <a:off x="16812852" y="3199284"/>
            <a:ext cx="0" cy="6588732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217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один усеченный угол 11">
            <a:extLst>
              <a:ext uri="{FF2B5EF4-FFF2-40B4-BE49-F238E27FC236}">
                <a16:creationId xmlns:a16="http://schemas.microsoft.com/office/drawing/2014/main" xmlns="" id="{607944D2-0EFB-4510-B96C-45A4BE47C321}"/>
              </a:ext>
            </a:extLst>
          </p:cNvPr>
          <p:cNvSpPr/>
          <p:nvPr/>
        </p:nvSpPr>
        <p:spPr>
          <a:xfrm rot="10800000" flipH="1">
            <a:off x="0" y="-797166"/>
            <a:ext cx="13032432" cy="1370405"/>
          </a:xfrm>
          <a:prstGeom prst="snip1Rect">
            <a:avLst>
              <a:gd name="adj" fmla="val 50000"/>
            </a:avLst>
          </a:prstGeom>
          <a:solidFill>
            <a:srgbClr val="2471A3"/>
          </a:solidFill>
          <a:ln w="190500" cap="rnd">
            <a:solidFill>
              <a:srgbClr val="2471A3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70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79004" y="38846"/>
            <a:ext cx="13933548" cy="5681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«ПОДДЕРЖКА СЕМЕЙ, ИМЕЮЩИХ ДЕТЕЙ»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881EF77-B0EE-44D3-8CB2-01CF30058DF4}"/>
              </a:ext>
            </a:extLst>
          </p:cNvPr>
          <p:cNvSpPr/>
          <p:nvPr/>
        </p:nvSpPr>
        <p:spPr>
          <a:xfrm>
            <a:off x="598975" y="1255068"/>
            <a:ext cx="17389934" cy="972108"/>
          </a:xfrm>
          <a:prstGeom prst="rect">
            <a:avLst/>
          </a:prstGeom>
          <a:solidFill>
            <a:srgbClr val="EBF5FB"/>
          </a:solidFill>
          <a:ln w="190500" cap="rnd">
            <a:solidFill>
              <a:srgbClr val="EBF5FB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из Указа Президента Российской Федерации от 7 мая 2018 г. № 204: создание условий для раннего развития детей в возрасте до трех лет, реализация программы психолого-педагогической, методической и консультативной помощи родителям детей, получающих дошкольное образование в семье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860DECBB-8ABD-41F8-B001-28A428F5E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476043"/>
              </p:ext>
            </p:extLst>
          </p:nvPr>
        </p:nvGraphicFramePr>
        <p:xfrm>
          <a:off x="350457" y="3199284"/>
          <a:ext cx="17648829" cy="604867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649781">
                  <a:extLst>
                    <a:ext uri="{9D8B030D-6E8A-4147-A177-3AD203B41FA5}">
                      <a16:colId xmlns:a16="http://schemas.microsoft.com/office/drawing/2014/main" xmlns="" val="3595877612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1933568758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3151555268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1091084765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246933920"/>
                    </a:ext>
                  </a:extLst>
                </a:gridCol>
                <a:gridCol w="1176740">
                  <a:extLst>
                    <a:ext uri="{9D8B030D-6E8A-4147-A177-3AD203B41FA5}">
                      <a16:colId xmlns:a16="http://schemas.microsoft.com/office/drawing/2014/main" xmlns="" val="796296831"/>
                    </a:ext>
                  </a:extLst>
                </a:gridCol>
                <a:gridCol w="1176740">
                  <a:extLst>
                    <a:ext uri="{9D8B030D-6E8A-4147-A177-3AD203B41FA5}">
                      <a16:colId xmlns:a16="http://schemas.microsoft.com/office/drawing/2014/main" xmlns="" val="2447672741"/>
                    </a:ext>
                  </a:extLst>
                </a:gridCol>
              </a:tblGrid>
              <a:tr h="493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Показатель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5985712"/>
                  </a:ext>
                </a:extLst>
              </a:tr>
              <a:tr h="2498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услуг психолого-педагогической, методической</a:t>
                      </a:r>
                      <a:b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родителей, в том числе</a:t>
                      </a:r>
                      <a:b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привлечением некоммерческих организаций (далее – НКО), нарастающим итогом с 2019 года, тыс. единиц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4,5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36,0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54,0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75,5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115760"/>
                  </a:ext>
                </a:extLst>
              </a:tr>
              <a:tr h="3056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граждан, положительно оценивших качество услуг психолого-педагогической, методической и консультативной помощи, от общего числа обратившихся за получением услуги, процент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1100"/>
                  </a:ext>
                </a:extLst>
              </a:tr>
            </a:tbl>
          </a:graphicData>
        </a:graphic>
      </p:graphicFrame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C0ECA9F6-540B-41AD-BD46-EF3FB9B2EA19}"/>
              </a:ext>
            </a:extLst>
          </p:cNvPr>
          <p:cNvCxnSpPr>
            <a:cxnSpLocks/>
          </p:cNvCxnSpPr>
          <p:nvPr/>
        </p:nvCxnSpPr>
        <p:spPr>
          <a:xfrm>
            <a:off x="12168336" y="3847356"/>
            <a:ext cx="0" cy="5184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042F40CD-21A6-42AD-B9EE-C1361889E941}"/>
              </a:ext>
            </a:extLst>
          </p:cNvPr>
          <p:cNvCxnSpPr>
            <a:cxnSpLocks/>
          </p:cNvCxnSpPr>
          <p:nvPr/>
        </p:nvCxnSpPr>
        <p:spPr>
          <a:xfrm>
            <a:off x="13248456" y="3847356"/>
            <a:ext cx="0" cy="5184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49FBD103-EDB6-43BD-91A8-53BB9C1D5CA3}"/>
              </a:ext>
            </a:extLst>
          </p:cNvPr>
          <p:cNvCxnSpPr>
            <a:cxnSpLocks/>
          </p:cNvCxnSpPr>
          <p:nvPr/>
        </p:nvCxnSpPr>
        <p:spPr>
          <a:xfrm>
            <a:off x="14436588" y="3847356"/>
            <a:ext cx="0" cy="5184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4EBFD178-B059-4565-A7DF-D23E76C4995C}"/>
              </a:ext>
            </a:extLst>
          </p:cNvPr>
          <p:cNvCxnSpPr>
            <a:cxnSpLocks/>
          </p:cNvCxnSpPr>
          <p:nvPr/>
        </p:nvCxnSpPr>
        <p:spPr>
          <a:xfrm>
            <a:off x="15624720" y="3847356"/>
            <a:ext cx="0" cy="5184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F7CA9A12-E16D-4212-BFB7-74D326C1C36C}"/>
              </a:ext>
            </a:extLst>
          </p:cNvPr>
          <p:cNvCxnSpPr>
            <a:cxnSpLocks/>
          </p:cNvCxnSpPr>
          <p:nvPr/>
        </p:nvCxnSpPr>
        <p:spPr>
          <a:xfrm>
            <a:off x="16812852" y="3847356"/>
            <a:ext cx="0" cy="5184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41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один усеченный угол 11">
            <a:extLst>
              <a:ext uri="{FF2B5EF4-FFF2-40B4-BE49-F238E27FC236}">
                <a16:creationId xmlns:a16="http://schemas.microsoft.com/office/drawing/2014/main" xmlns="" id="{607944D2-0EFB-4510-B96C-45A4BE47C321}"/>
              </a:ext>
            </a:extLst>
          </p:cNvPr>
          <p:cNvSpPr/>
          <p:nvPr/>
        </p:nvSpPr>
        <p:spPr>
          <a:xfrm rot="10800000" flipH="1">
            <a:off x="0" y="-797167"/>
            <a:ext cx="12708396" cy="1370405"/>
          </a:xfrm>
          <a:prstGeom prst="snip1Rect">
            <a:avLst>
              <a:gd name="adj" fmla="val 50000"/>
            </a:avLst>
          </a:prstGeom>
          <a:solidFill>
            <a:srgbClr val="2471A3"/>
          </a:solidFill>
          <a:ln w="190500" cap="rnd">
            <a:solidFill>
              <a:srgbClr val="2471A3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70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79004" y="38846"/>
            <a:ext cx="13933548" cy="5681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«ЦИФРОВАЯ ОБРАЗОВАТЕЛЬНАЯ СРЕДА»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881EF77-B0EE-44D3-8CB2-01CF30058DF4}"/>
              </a:ext>
            </a:extLst>
          </p:cNvPr>
          <p:cNvSpPr/>
          <p:nvPr/>
        </p:nvSpPr>
        <p:spPr>
          <a:xfrm>
            <a:off x="706986" y="931033"/>
            <a:ext cx="16969962" cy="403967"/>
          </a:xfrm>
          <a:prstGeom prst="rect">
            <a:avLst/>
          </a:prstGeom>
          <a:solidFill>
            <a:srgbClr val="EBF5FB"/>
          </a:solidFill>
          <a:ln w="190500" cap="rnd">
            <a:solidFill>
              <a:srgbClr val="EBF5FB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95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из Указа Президента Российской Федерации от 7 мая 2018 г. № 204: создание к 2024 году современной и безопасной цифровой образовательной среды, обеспечивающей высокое качество и доступность образования всех видов и уровней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860DECBB-8ABD-41F8-B001-28A428F5E459}"/>
              </a:ext>
            </a:extLst>
          </p:cNvPr>
          <p:cNvGraphicFramePr>
            <a:graphicFrameLocks noGrp="1"/>
          </p:cNvGraphicFramePr>
          <p:nvPr/>
        </p:nvGraphicFramePr>
        <p:xfrm>
          <a:off x="107711" y="1611544"/>
          <a:ext cx="18072579" cy="830886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881320">
                  <a:extLst>
                    <a:ext uri="{9D8B030D-6E8A-4147-A177-3AD203B41FA5}">
                      <a16:colId xmlns:a16="http://schemas.microsoft.com/office/drawing/2014/main" xmlns="" val="3595877612"/>
                    </a:ext>
                  </a:extLst>
                </a:gridCol>
                <a:gridCol w="955284">
                  <a:extLst>
                    <a:ext uri="{9D8B030D-6E8A-4147-A177-3AD203B41FA5}">
                      <a16:colId xmlns:a16="http://schemas.microsoft.com/office/drawing/2014/main" xmlns="" val="1933568758"/>
                    </a:ext>
                  </a:extLst>
                </a:gridCol>
                <a:gridCol w="1000794">
                  <a:extLst>
                    <a:ext uri="{9D8B030D-6E8A-4147-A177-3AD203B41FA5}">
                      <a16:colId xmlns:a16="http://schemas.microsoft.com/office/drawing/2014/main" xmlns="" val="3151555268"/>
                    </a:ext>
                  </a:extLst>
                </a:gridCol>
                <a:gridCol w="1000794">
                  <a:extLst>
                    <a:ext uri="{9D8B030D-6E8A-4147-A177-3AD203B41FA5}">
                      <a16:colId xmlns:a16="http://schemas.microsoft.com/office/drawing/2014/main" xmlns="" val="1091084765"/>
                    </a:ext>
                  </a:extLst>
                </a:gridCol>
                <a:gridCol w="1000794">
                  <a:extLst>
                    <a:ext uri="{9D8B030D-6E8A-4147-A177-3AD203B41FA5}">
                      <a16:colId xmlns:a16="http://schemas.microsoft.com/office/drawing/2014/main" xmlns="" val="246933920"/>
                    </a:ext>
                  </a:extLst>
                </a:gridCol>
                <a:gridCol w="1000794">
                  <a:extLst>
                    <a:ext uri="{9D8B030D-6E8A-4147-A177-3AD203B41FA5}">
                      <a16:colId xmlns:a16="http://schemas.microsoft.com/office/drawing/2014/main" xmlns="" val="796296831"/>
                    </a:ext>
                  </a:extLst>
                </a:gridCol>
                <a:gridCol w="1232799">
                  <a:extLst>
                    <a:ext uri="{9D8B030D-6E8A-4147-A177-3AD203B41FA5}">
                      <a16:colId xmlns:a16="http://schemas.microsoft.com/office/drawing/2014/main" xmlns="" val="2447672741"/>
                    </a:ext>
                  </a:extLst>
                </a:gridCol>
              </a:tblGrid>
              <a:tr h="429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Показатель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5985712"/>
                  </a:ext>
                </a:extLst>
              </a:tr>
              <a:tr h="1218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образовательных организаций, расположенных на территории Новосибирской области обеспеченных Интернет-соединением со скоростью соединения не менее 100Мб/c – для образовательных организаций, расположенных в городах, 50Мб/c – для образовательных организаций, расположенных в сельской местности</a:t>
                      </a:r>
                      <a:br>
                        <a:rPr lang="ru-RU" sz="1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поселках городского типа, а также  гарантированным Интернет-трафиком, процент</a:t>
                      </a:r>
                      <a:endParaRPr lang="ru-RU" sz="17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43,6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58,8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68,2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77,9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89,5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11576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муниципальных образований Новосибирской области, в которых внедрена целевая модель цифровой образовательной среды в образовательных организациях, реализующих образовательные программы общего образования и среднего профессионального образования, процент</a:t>
                      </a:r>
                      <a:endParaRPr lang="ru-RU" sz="17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1100"/>
                  </a:ext>
                </a:extLst>
              </a:tr>
              <a:tr h="1287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обучающихся, для которых формируется цифровой образовательный профиль и индивидуальный план обучения (персональная траектория обучения) с использованием федеральной информационно-сервисной платформы цифровой образовательной среды (федеральных цифровых платформ, информационных систем </a:t>
                      </a:r>
                      <a:br>
                        <a:rPr lang="ru-RU" sz="1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ресурсов), между которыми обеспечено информационное взаимодействие, в общем числе обучающихся по указанным программам, процент</a:t>
                      </a:r>
                      <a:endParaRPr lang="ru-RU" sz="17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5708274"/>
                  </a:ext>
                </a:extLst>
              </a:tr>
              <a:tr h="377232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по программам общего образования и дополнительного образования детей</a:t>
                      </a:r>
                      <a:endParaRPr lang="ru-RU" sz="17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8750671"/>
                  </a:ext>
                </a:extLst>
              </a:tr>
              <a:tr h="486864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по программам среднего профессионального образования</a:t>
                      </a:r>
                      <a:endParaRPr lang="ru-RU" sz="17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1590357"/>
                  </a:ext>
                </a:extLst>
              </a:tr>
              <a:tr h="1024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образовательных организаций, осуществляющих образовательную деятельность с использованием федеральной информационно-сервисной платформы цифровой образовательной среды (федеральных цифровых платформ. информационных систем и ресурсов), между которыми обеспечено информационное взаимодействие , в общем числе образовательных организаций процент</a:t>
                      </a:r>
                      <a:endParaRPr lang="ru-RU" sz="17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0440907"/>
                  </a:ext>
                </a:extLst>
              </a:tr>
              <a:tr h="377232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по программам общего образования и дополнительного образования детей</a:t>
                      </a:r>
                      <a:endParaRPr lang="ru-RU" sz="17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3986684"/>
                  </a:ext>
                </a:extLst>
              </a:tr>
              <a:tr h="347223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по программам среднего профессионального образования</a:t>
                      </a:r>
                      <a:endParaRPr lang="ru-RU" sz="17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028463"/>
                  </a:ext>
                </a:extLst>
              </a:tr>
              <a:tr h="1024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обучающихся общего образования и среднего профессионального образования, использующих федеральную информационно-сервисную платформу цифровой образовательной среды (федеральные цифровые платформы. информационные системы и ресурсы)  для «горизонтального» обучения и неформального образования, процент</a:t>
                      </a:r>
                      <a:endParaRPr lang="ru-RU" sz="17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761572"/>
                  </a:ext>
                </a:extLst>
              </a:tr>
              <a:tr h="762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педагогических работников общего образования, прошедших повышение квалификации в рамках периодической аттестации в цифровой форме с использованием информационного ресурса «одного окна» («Современная цифровая образовательная среда в Российской Федерации»), процент</a:t>
                      </a:r>
                      <a:endParaRPr lang="ru-RU" sz="17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5553514"/>
                  </a:ext>
                </a:extLst>
              </a:tr>
            </a:tbl>
          </a:graphicData>
        </a:graphic>
      </p:graphicFrame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C0ECA9F6-540B-41AD-BD46-EF3FB9B2EA19}"/>
              </a:ext>
            </a:extLst>
          </p:cNvPr>
          <p:cNvCxnSpPr>
            <a:cxnSpLocks/>
          </p:cNvCxnSpPr>
          <p:nvPr/>
        </p:nvCxnSpPr>
        <p:spPr>
          <a:xfrm>
            <a:off x="12924420" y="2227176"/>
            <a:ext cx="0" cy="7668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042F40CD-21A6-42AD-B9EE-C1361889E941}"/>
              </a:ext>
            </a:extLst>
          </p:cNvPr>
          <p:cNvCxnSpPr>
            <a:cxnSpLocks/>
          </p:cNvCxnSpPr>
          <p:nvPr/>
        </p:nvCxnSpPr>
        <p:spPr>
          <a:xfrm>
            <a:off x="13896528" y="2227176"/>
            <a:ext cx="0" cy="7668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49FBD103-EDB6-43BD-91A8-53BB9C1D5CA3}"/>
              </a:ext>
            </a:extLst>
          </p:cNvPr>
          <p:cNvCxnSpPr>
            <a:cxnSpLocks/>
          </p:cNvCxnSpPr>
          <p:nvPr/>
        </p:nvCxnSpPr>
        <p:spPr>
          <a:xfrm>
            <a:off x="14976648" y="2227176"/>
            <a:ext cx="0" cy="7668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4EBFD178-B059-4565-A7DF-D23E76C4995C}"/>
              </a:ext>
            </a:extLst>
          </p:cNvPr>
          <p:cNvCxnSpPr>
            <a:cxnSpLocks/>
          </p:cNvCxnSpPr>
          <p:nvPr/>
        </p:nvCxnSpPr>
        <p:spPr>
          <a:xfrm>
            <a:off x="15948756" y="2227176"/>
            <a:ext cx="0" cy="7668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F7CA9A12-E16D-4212-BFB7-74D326C1C36C}"/>
              </a:ext>
            </a:extLst>
          </p:cNvPr>
          <p:cNvCxnSpPr>
            <a:cxnSpLocks/>
          </p:cNvCxnSpPr>
          <p:nvPr/>
        </p:nvCxnSpPr>
        <p:spPr>
          <a:xfrm>
            <a:off x="16920864" y="2227176"/>
            <a:ext cx="0" cy="7668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02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один усеченный угол 11">
            <a:extLst>
              <a:ext uri="{FF2B5EF4-FFF2-40B4-BE49-F238E27FC236}">
                <a16:creationId xmlns:a16="http://schemas.microsoft.com/office/drawing/2014/main" xmlns="" id="{607944D2-0EFB-4510-B96C-45A4BE47C321}"/>
              </a:ext>
            </a:extLst>
          </p:cNvPr>
          <p:cNvSpPr/>
          <p:nvPr/>
        </p:nvSpPr>
        <p:spPr>
          <a:xfrm rot="10800000" flipH="1">
            <a:off x="0" y="-797161"/>
            <a:ext cx="9144000" cy="1370405"/>
          </a:xfrm>
          <a:prstGeom prst="snip1Rect">
            <a:avLst>
              <a:gd name="adj" fmla="val 50000"/>
            </a:avLst>
          </a:prstGeom>
          <a:solidFill>
            <a:srgbClr val="2471A3"/>
          </a:solidFill>
          <a:ln w="190500" cap="rnd">
            <a:solidFill>
              <a:srgbClr val="2471A3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70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79004" y="38846"/>
            <a:ext cx="13933548" cy="5681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«УЧИТЕЛЬ БУДУЩЕГО»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881EF77-B0EE-44D3-8CB2-01CF30058DF4}"/>
              </a:ext>
            </a:extLst>
          </p:cNvPr>
          <p:cNvSpPr/>
          <p:nvPr/>
        </p:nvSpPr>
        <p:spPr>
          <a:xfrm>
            <a:off x="1139034" y="1471092"/>
            <a:ext cx="16321890" cy="972108"/>
          </a:xfrm>
          <a:prstGeom prst="rect">
            <a:avLst/>
          </a:prstGeom>
          <a:solidFill>
            <a:srgbClr val="EBF5FB"/>
          </a:solidFill>
          <a:ln w="190500" cap="rnd">
            <a:solidFill>
              <a:srgbClr val="EBF5FB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из Указа Президента Российской Федерации от 7 мая 2018 г. № 204: внедрение национальной системы профессионального роста педагогических работников, охватывающей не менее 50 процентов учителей общеобразовательных организаций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860DECBB-8ABD-41F8-B001-28A428F5E459}"/>
              </a:ext>
            </a:extLst>
          </p:cNvPr>
          <p:cNvGraphicFramePr>
            <a:graphicFrameLocks noGrp="1"/>
          </p:cNvGraphicFramePr>
          <p:nvPr/>
        </p:nvGraphicFramePr>
        <p:xfrm>
          <a:off x="319587" y="3307297"/>
          <a:ext cx="17648829" cy="550616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649781">
                  <a:extLst>
                    <a:ext uri="{9D8B030D-6E8A-4147-A177-3AD203B41FA5}">
                      <a16:colId xmlns:a16="http://schemas.microsoft.com/office/drawing/2014/main" xmlns="" val="3595877612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1933568758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3151555268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1091084765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246933920"/>
                    </a:ext>
                  </a:extLst>
                </a:gridCol>
                <a:gridCol w="1176740">
                  <a:extLst>
                    <a:ext uri="{9D8B030D-6E8A-4147-A177-3AD203B41FA5}">
                      <a16:colId xmlns:a16="http://schemas.microsoft.com/office/drawing/2014/main" xmlns="" val="796296831"/>
                    </a:ext>
                  </a:extLst>
                </a:gridCol>
                <a:gridCol w="1176740">
                  <a:extLst>
                    <a:ext uri="{9D8B030D-6E8A-4147-A177-3AD203B41FA5}">
                      <a16:colId xmlns:a16="http://schemas.microsoft.com/office/drawing/2014/main" xmlns="" val="2447672741"/>
                    </a:ext>
                  </a:extLst>
                </a:gridCol>
              </a:tblGrid>
              <a:tr h="410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Показатель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5985712"/>
                  </a:ext>
                </a:extLst>
              </a:tr>
              <a:tr h="1533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учителей общеобразовательных организаций, вовлеченных</a:t>
                      </a:r>
                      <a:b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 национальную систему профессионального роста педагогических работников, процент 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115760"/>
                  </a:ext>
                </a:extLst>
              </a:tr>
              <a:tr h="2080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муниципальных образований субъекта Российской Федерации, обеспечивших деятельность центров непрерывного повышения профессионального мастерства педагогических работников </a:t>
                      </a:r>
                      <a:b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аккредитационные центры системы образования, процент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5,7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8,6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11,4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14,3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17,1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1100"/>
                  </a:ext>
                </a:extLst>
              </a:tr>
              <a:tr h="1481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педагогических работников, прошедших добровольную независимую оценку профессиональной квалификации, процент</a:t>
                      </a:r>
                      <a:endParaRPr lang="ru-RU" sz="18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1,8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3,8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5,5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7,7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5708274"/>
                  </a:ext>
                </a:extLst>
              </a:tr>
            </a:tbl>
          </a:graphicData>
        </a:graphic>
      </p:graphicFrame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C0ECA9F6-540B-41AD-BD46-EF3FB9B2EA19}"/>
              </a:ext>
            </a:extLst>
          </p:cNvPr>
          <p:cNvCxnSpPr>
            <a:cxnSpLocks/>
          </p:cNvCxnSpPr>
          <p:nvPr/>
        </p:nvCxnSpPr>
        <p:spPr>
          <a:xfrm>
            <a:off x="12168336" y="3847356"/>
            <a:ext cx="0" cy="4752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042F40CD-21A6-42AD-B9EE-C1361889E941}"/>
              </a:ext>
            </a:extLst>
          </p:cNvPr>
          <p:cNvCxnSpPr>
            <a:cxnSpLocks/>
          </p:cNvCxnSpPr>
          <p:nvPr/>
        </p:nvCxnSpPr>
        <p:spPr>
          <a:xfrm>
            <a:off x="13248456" y="3847356"/>
            <a:ext cx="0" cy="4752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49FBD103-EDB6-43BD-91A8-53BB9C1D5CA3}"/>
              </a:ext>
            </a:extLst>
          </p:cNvPr>
          <p:cNvCxnSpPr>
            <a:cxnSpLocks/>
          </p:cNvCxnSpPr>
          <p:nvPr/>
        </p:nvCxnSpPr>
        <p:spPr>
          <a:xfrm>
            <a:off x="14436588" y="3847356"/>
            <a:ext cx="0" cy="4752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4EBFD178-B059-4565-A7DF-D23E76C4995C}"/>
              </a:ext>
            </a:extLst>
          </p:cNvPr>
          <p:cNvCxnSpPr>
            <a:cxnSpLocks/>
          </p:cNvCxnSpPr>
          <p:nvPr/>
        </p:nvCxnSpPr>
        <p:spPr>
          <a:xfrm>
            <a:off x="15624720" y="3847356"/>
            <a:ext cx="0" cy="4752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F7CA9A12-E16D-4212-BFB7-74D326C1C36C}"/>
              </a:ext>
            </a:extLst>
          </p:cNvPr>
          <p:cNvCxnSpPr>
            <a:cxnSpLocks/>
          </p:cNvCxnSpPr>
          <p:nvPr/>
        </p:nvCxnSpPr>
        <p:spPr>
          <a:xfrm>
            <a:off x="16812852" y="3847356"/>
            <a:ext cx="0" cy="4752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3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5A9132-E795-469C-90AC-779DC7E0AF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"/>
            <a:ext cx="1095066" cy="1329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utoShape 7">
            <a:extLst>
              <a:ext uri="{FF2B5EF4-FFF2-40B4-BE49-F238E27FC236}">
                <a16:creationId xmlns:a16="http://schemas.microsoft.com/office/drawing/2014/main" xmlns="" id="{42F7BF4B-1349-4025-9B8E-9B31C266BB58}"/>
              </a:ext>
            </a:extLst>
          </p:cNvPr>
          <p:cNvSpPr/>
          <p:nvPr/>
        </p:nvSpPr>
        <p:spPr>
          <a:xfrm>
            <a:off x="4829175" y="915044"/>
            <a:ext cx="8629650" cy="1098558"/>
          </a:xfrm>
          <a:prstGeom prst="rect">
            <a:avLst/>
          </a:prstGeom>
          <a:solidFill>
            <a:srgbClr val="0192D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3600" spc="287" dirty="0">
                <a:solidFill>
                  <a:srgbClr val="F9FCFF"/>
                </a:solidFill>
                <a:latin typeface="Plumb Black" pitchFamily="2" charset="0"/>
              </a:rPr>
              <a:t>Министерство образования</a:t>
            </a:r>
            <a:br>
              <a:rPr lang="ru-RU" sz="3600" spc="287" dirty="0">
                <a:solidFill>
                  <a:srgbClr val="F9FCFF"/>
                </a:solidFill>
                <a:latin typeface="Plumb Black" pitchFamily="2" charset="0"/>
              </a:rPr>
            </a:br>
            <a:r>
              <a:rPr lang="ru-RU" sz="3600" spc="287" dirty="0">
                <a:solidFill>
                  <a:srgbClr val="F9FCFF"/>
                </a:solidFill>
                <a:latin typeface="Plumb Black" pitchFamily="2" charset="0"/>
              </a:rPr>
              <a:t> Новосибирской области</a:t>
            </a: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xmlns="" id="{7DECB135-AD9A-431C-987B-FA6BABD92430}"/>
              </a:ext>
            </a:extLst>
          </p:cNvPr>
          <p:cNvSpPr/>
          <p:nvPr/>
        </p:nvSpPr>
        <p:spPr>
          <a:xfrm>
            <a:off x="3333750" y="2552700"/>
            <a:ext cx="11620500" cy="1154173"/>
          </a:xfrm>
          <a:prstGeom prst="rect">
            <a:avLst/>
          </a:prstGeom>
          <a:solidFill>
            <a:srgbClr val="4BC8C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2400" spc="287" dirty="0">
                <a:solidFill>
                  <a:srgbClr val="F9FCFF"/>
                </a:solidFill>
                <a:latin typeface="Plumb Black" pitchFamily="2" charset="0"/>
              </a:rPr>
              <a:t>Указ Президента Российской Федерации №204 от 7 мая 2018 г</a:t>
            </a:r>
            <a:br>
              <a:rPr lang="ru-RU" sz="2400" spc="287" dirty="0">
                <a:solidFill>
                  <a:srgbClr val="F9FCFF"/>
                </a:solidFill>
                <a:latin typeface="Plumb Black" pitchFamily="2" charset="0"/>
              </a:rPr>
            </a:br>
            <a:r>
              <a:rPr lang="ru-RU" sz="2400" spc="287" dirty="0">
                <a:solidFill>
                  <a:srgbClr val="F9FCFF"/>
                </a:solidFill>
                <a:latin typeface="Plumb Black" pitchFamily="2" charset="0"/>
              </a:rPr>
              <a:t> «О национальных целях и стратегических задачах развития</a:t>
            </a:r>
            <a:br>
              <a:rPr lang="ru-RU" sz="2400" spc="287" dirty="0">
                <a:solidFill>
                  <a:srgbClr val="F9FCFF"/>
                </a:solidFill>
                <a:latin typeface="Plumb Black" pitchFamily="2" charset="0"/>
              </a:rPr>
            </a:br>
            <a:r>
              <a:rPr lang="ru-RU" sz="2400" spc="287" dirty="0">
                <a:solidFill>
                  <a:srgbClr val="F9FCFF"/>
                </a:solidFill>
                <a:latin typeface="Plumb Black" pitchFamily="2" charset="0"/>
              </a:rPr>
              <a:t> Российской Федерации на период до 2024 года»</a:t>
            </a: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xmlns="" id="{CBB315D3-783C-48F2-A9B8-CF4990640A40}"/>
              </a:ext>
            </a:extLst>
          </p:cNvPr>
          <p:cNvSpPr/>
          <p:nvPr/>
        </p:nvSpPr>
        <p:spPr>
          <a:xfrm>
            <a:off x="3000375" y="4152899"/>
            <a:ext cx="12287249" cy="868360"/>
          </a:xfrm>
          <a:prstGeom prst="rect">
            <a:avLst/>
          </a:prstGeom>
          <a:solidFill>
            <a:srgbClr val="3366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4000" spc="287" dirty="0">
                <a:solidFill>
                  <a:srgbClr val="F9FCFF"/>
                </a:solidFill>
                <a:latin typeface="Plumb Black" pitchFamily="2" charset="0"/>
              </a:rPr>
              <a:t>Национальный проект «Образование»</a:t>
            </a:r>
          </a:p>
        </p:txBody>
      </p:sp>
      <p:sp>
        <p:nvSpPr>
          <p:cNvPr id="18" name="AutoShape 7">
            <a:extLst>
              <a:ext uri="{FF2B5EF4-FFF2-40B4-BE49-F238E27FC236}">
                <a16:creationId xmlns:a16="http://schemas.microsoft.com/office/drawing/2014/main" xmlns="" id="{7AC5EA84-8E2A-4960-94AE-289ECBBECA67}"/>
              </a:ext>
            </a:extLst>
          </p:cNvPr>
          <p:cNvSpPr/>
          <p:nvPr/>
        </p:nvSpPr>
        <p:spPr>
          <a:xfrm>
            <a:off x="1117226" y="7395882"/>
            <a:ext cx="3028950" cy="1120555"/>
          </a:xfrm>
          <a:prstGeom prst="rect">
            <a:avLst/>
          </a:prstGeom>
          <a:solidFill>
            <a:srgbClr val="71387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2000" spc="287" dirty="0">
                <a:solidFill>
                  <a:srgbClr val="F9FCFF"/>
                </a:solidFill>
                <a:latin typeface="Plumb Black" pitchFamily="2" charset="0"/>
              </a:rPr>
              <a:t>Поддержка семей, имеющих детей</a:t>
            </a:r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xmlns="" id="{73FEAEF5-27EA-4961-A47E-D85829B650E1}"/>
              </a:ext>
            </a:extLst>
          </p:cNvPr>
          <p:cNvSpPr/>
          <p:nvPr/>
        </p:nvSpPr>
        <p:spPr>
          <a:xfrm>
            <a:off x="4393826" y="7395881"/>
            <a:ext cx="3002056" cy="1120555"/>
          </a:xfrm>
          <a:prstGeom prst="rect">
            <a:avLst/>
          </a:prstGeom>
          <a:solidFill>
            <a:srgbClr val="71387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2000" spc="287" dirty="0">
                <a:solidFill>
                  <a:srgbClr val="F9FCFF"/>
                </a:solidFill>
                <a:latin typeface="Plumb Black" pitchFamily="2" charset="0"/>
              </a:rPr>
              <a:t>Цифровая образовательная среда</a:t>
            </a:r>
          </a:p>
        </p:txBody>
      </p:sp>
      <p:sp>
        <p:nvSpPr>
          <p:cNvPr id="22" name="AutoShape 7">
            <a:extLst>
              <a:ext uri="{FF2B5EF4-FFF2-40B4-BE49-F238E27FC236}">
                <a16:creationId xmlns:a16="http://schemas.microsoft.com/office/drawing/2014/main" xmlns="" id="{A7D6FF9E-ABAF-47FB-AB54-0A276833054F}"/>
              </a:ext>
            </a:extLst>
          </p:cNvPr>
          <p:cNvSpPr/>
          <p:nvPr/>
        </p:nvSpPr>
        <p:spPr>
          <a:xfrm>
            <a:off x="7643532" y="7395880"/>
            <a:ext cx="3002056" cy="1905002"/>
          </a:xfrm>
          <a:prstGeom prst="rect">
            <a:avLst/>
          </a:prstGeom>
          <a:solidFill>
            <a:srgbClr val="71387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2400" spc="287" dirty="0">
                <a:solidFill>
                  <a:srgbClr val="F9FCFF"/>
                </a:solidFill>
                <a:latin typeface="Plumb Black" pitchFamily="2" charset="0"/>
              </a:rPr>
              <a:t>Молодые профессионалы </a:t>
            </a:r>
            <a:r>
              <a:rPr lang="ru-RU" sz="1400" spc="287" dirty="0">
                <a:solidFill>
                  <a:srgbClr val="F9FCFF"/>
                </a:solidFill>
                <a:latin typeface="Plumb Black" pitchFamily="2" charset="0"/>
              </a:rPr>
              <a:t>(Повышение конкурентоспособности профессионального образования)</a:t>
            </a:r>
            <a:endParaRPr lang="ru-RU" sz="1200" spc="287" dirty="0">
              <a:solidFill>
                <a:srgbClr val="F9FCFF"/>
              </a:solidFill>
              <a:latin typeface="Plumb Black" pitchFamily="2" charset="0"/>
            </a:endParaRPr>
          </a:p>
        </p:txBody>
      </p:sp>
      <p:sp>
        <p:nvSpPr>
          <p:cNvPr id="24" name="AutoShape 7">
            <a:extLst>
              <a:ext uri="{FF2B5EF4-FFF2-40B4-BE49-F238E27FC236}">
                <a16:creationId xmlns:a16="http://schemas.microsoft.com/office/drawing/2014/main" xmlns="" id="{F9D6E595-A3DB-4953-9DD7-FCCCC7D3BB36}"/>
              </a:ext>
            </a:extLst>
          </p:cNvPr>
          <p:cNvSpPr/>
          <p:nvPr/>
        </p:nvSpPr>
        <p:spPr>
          <a:xfrm>
            <a:off x="10893238" y="7406061"/>
            <a:ext cx="3002056" cy="1120555"/>
          </a:xfrm>
          <a:prstGeom prst="rect">
            <a:avLst/>
          </a:prstGeom>
          <a:solidFill>
            <a:srgbClr val="71387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2400" spc="287" dirty="0">
                <a:solidFill>
                  <a:srgbClr val="F9FCFF"/>
                </a:solidFill>
                <a:latin typeface="Plumb Black" pitchFamily="2" charset="0"/>
              </a:rPr>
              <a:t>Социальная активность</a:t>
            </a:r>
          </a:p>
        </p:txBody>
      </p:sp>
      <p:sp>
        <p:nvSpPr>
          <p:cNvPr id="26" name="AutoShape 7">
            <a:extLst>
              <a:ext uri="{FF2B5EF4-FFF2-40B4-BE49-F238E27FC236}">
                <a16:creationId xmlns:a16="http://schemas.microsoft.com/office/drawing/2014/main" xmlns="" id="{6B431A9C-5199-4D5A-A2E2-D5AB454E259C}"/>
              </a:ext>
            </a:extLst>
          </p:cNvPr>
          <p:cNvSpPr/>
          <p:nvPr/>
        </p:nvSpPr>
        <p:spPr>
          <a:xfrm>
            <a:off x="14142944" y="7406061"/>
            <a:ext cx="3002056" cy="1120555"/>
          </a:xfrm>
          <a:prstGeom prst="rect">
            <a:avLst/>
          </a:prstGeom>
          <a:solidFill>
            <a:srgbClr val="71387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2400" spc="287" dirty="0">
                <a:solidFill>
                  <a:srgbClr val="F9FCFF"/>
                </a:solidFill>
                <a:latin typeface="Plumb Black" pitchFamily="2" charset="0"/>
              </a:rPr>
              <a:t>Социальные лифты для каждого</a:t>
            </a:r>
          </a:p>
        </p:txBody>
      </p: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xmlns="" id="{84AB3A18-6A48-4263-BA40-D36DFAD3EBD9}"/>
              </a:ext>
            </a:extLst>
          </p:cNvPr>
          <p:cNvCxnSpPr>
            <a:cxnSpLocks/>
            <a:stCxn id="14" idx="1"/>
            <a:endCxn id="15" idx="1"/>
          </p:cNvCxnSpPr>
          <p:nvPr/>
        </p:nvCxnSpPr>
        <p:spPr>
          <a:xfrm rot="10800000" flipV="1">
            <a:off x="3000376" y="3129787"/>
            <a:ext cx="333375" cy="1457292"/>
          </a:xfrm>
          <a:prstGeom prst="bentConnector3">
            <a:avLst>
              <a:gd name="adj1" fmla="val 261344"/>
            </a:avLst>
          </a:prstGeom>
          <a:ln w="76200">
            <a:solidFill>
              <a:srgbClr val="96D3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xmlns="" id="{13CE9BC7-7B27-4987-8A27-4E22C06D0622}"/>
              </a:ext>
            </a:extLst>
          </p:cNvPr>
          <p:cNvCxnSpPr>
            <a:cxnSpLocks/>
            <a:stCxn id="14" idx="3"/>
            <a:endCxn id="15" idx="3"/>
          </p:cNvCxnSpPr>
          <p:nvPr/>
        </p:nvCxnSpPr>
        <p:spPr>
          <a:xfrm>
            <a:off x="14954250" y="3129787"/>
            <a:ext cx="333374" cy="1457292"/>
          </a:xfrm>
          <a:prstGeom prst="bentConnector3">
            <a:avLst>
              <a:gd name="adj1" fmla="val 265379"/>
            </a:avLst>
          </a:prstGeom>
          <a:ln w="76200">
            <a:solidFill>
              <a:srgbClr val="96D3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xmlns="" id="{EF12D50F-956A-4003-91ED-4E33726F8A50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5400000">
            <a:off x="5449090" y="2217317"/>
            <a:ext cx="890968" cy="6498852"/>
          </a:xfrm>
          <a:prstGeom prst="bentConnector3">
            <a:avLst>
              <a:gd name="adj1" fmla="val 50000"/>
            </a:avLst>
          </a:prstGeom>
          <a:ln w="76200">
            <a:solidFill>
              <a:srgbClr val="96D3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: уступ 40">
            <a:extLst>
              <a:ext uri="{FF2B5EF4-FFF2-40B4-BE49-F238E27FC236}">
                <a16:creationId xmlns:a16="http://schemas.microsoft.com/office/drawing/2014/main" xmlns="" id="{7DC3ADF7-77A4-4CC3-92E2-2730C2A47596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rot="5400000">
            <a:off x="7077305" y="3838808"/>
            <a:ext cx="884244" cy="3249146"/>
          </a:xfrm>
          <a:prstGeom prst="bentConnector3">
            <a:avLst>
              <a:gd name="adj1" fmla="val 50000"/>
            </a:avLst>
          </a:prstGeom>
          <a:ln w="76200">
            <a:solidFill>
              <a:srgbClr val="96D3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: уступ 43">
            <a:extLst>
              <a:ext uri="{FF2B5EF4-FFF2-40B4-BE49-F238E27FC236}">
                <a16:creationId xmlns:a16="http://schemas.microsoft.com/office/drawing/2014/main" xmlns="" id="{156DAB7E-E28B-45E5-8422-9E6DF6D79761}"/>
              </a:ext>
            </a:extLst>
          </p:cNvPr>
          <p:cNvCxnSpPr>
            <a:cxnSpLocks/>
            <a:stCxn id="15" idx="2"/>
            <a:endCxn id="21" idx="0"/>
          </p:cNvCxnSpPr>
          <p:nvPr/>
        </p:nvCxnSpPr>
        <p:spPr>
          <a:xfrm rot="16200000" flipH="1">
            <a:off x="8702159" y="5463100"/>
            <a:ext cx="884243" cy="560"/>
          </a:xfrm>
          <a:prstGeom prst="bentConnector3">
            <a:avLst>
              <a:gd name="adj1" fmla="val 50000"/>
            </a:avLst>
          </a:prstGeom>
          <a:ln w="76200">
            <a:solidFill>
              <a:srgbClr val="96D3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: уступ 46">
            <a:extLst>
              <a:ext uri="{FF2B5EF4-FFF2-40B4-BE49-F238E27FC236}">
                <a16:creationId xmlns:a16="http://schemas.microsoft.com/office/drawing/2014/main" xmlns="" id="{971CDA63-7D10-468D-8FB4-D13FA3A78EC0}"/>
              </a:ext>
            </a:extLst>
          </p:cNvPr>
          <p:cNvCxnSpPr>
            <a:cxnSpLocks/>
            <a:stCxn id="15" idx="2"/>
            <a:endCxn id="23" idx="0"/>
          </p:cNvCxnSpPr>
          <p:nvPr/>
        </p:nvCxnSpPr>
        <p:spPr>
          <a:xfrm rot="16200000" flipH="1">
            <a:off x="10327012" y="3838247"/>
            <a:ext cx="884242" cy="3250266"/>
          </a:xfrm>
          <a:prstGeom prst="bentConnector3">
            <a:avLst>
              <a:gd name="adj1" fmla="val 50000"/>
            </a:avLst>
          </a:prstGeom>
          <a:ln w="76200">
            <a:solidFill>
              <a:srgbClr val="96D3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: уступ 49">
            <a:extLst>
              <a:ext uri="{FF2B5EF4-FFF2-40B4-BE49-F238E27FC236}">
                <a16:creationId xmlns:a16="http://schemas.microsoft.com/office/drawing/2014/main" xmlns="" id="{E7EEC0BC-BCF7-443A-A401-5950DC5CBA29}"/>
              </a:ext>
            </a:extLst>
          </p:cNvPr>
          <p:cNvCxnSpPr>
            <a:cxnSpLocks/>
            <a:stCxn id="15" idx="2"/>
            <a:endCxn id="25" idx="0"/>
          </p:cNvCxnSpPr>
          <p:nvPr/>
        </p:nvCxnSpPr>
        <p:spPr>
          <a:xfrm rot="16200000" flipH="1">
            <a:off x="11951866" y="2213393"/>
            <a:ext cx="884241" cy="6499972"/>
          </a:xfrm>
          <a:prstGeom prst="bentConnector3">
            <a:avLst>
              <a:gd name="adj1" fmla="val 50000"/>
            </a:avLst>
          </a:prstGeom>
          <a:ln w="76200">
            <a:solidFill>
              <a:srgbClr val="96D3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7">
            <a:extLst>
              <a:ext uri="{FF2B5EF4-FFF2-40B4-BE49-F238E27FC236}">
                <a16:creationId xmlns:a16="http://schemas.microsoft.com/office/drawing/2014/main" xmlns="" id="{E8E3B015-3561-4448-818B-FAE93FDEFB80}"/>
              </a:ext>
            </a:extLst>
          </p:cNvPr>
          <p:cNvSpPr/>
          <p:nvPr/>
        </p:nvSpPr>
        <p:spPr>
          <a:xfrm>
            <a:off x="1144120" y="5912227"/>
            <a:ext cx="3002056" cy="1120555"/>
          </a:xfrm>
          <a:prstGeom prst="rect">
            <a:avLst/>
          </a:prstGeom>
          <a:solidFill>
            <a:srgbClr val="71387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2400" spc="287" dirty="0">
                <a:solidFill>
                  <a:srgbClr val="F9FCFF"/>
                </a:solidFill>
                <a:latin typeface="Plumb Black" pitchFamily="2" charset="0"/>
              </a:rPr>
              <a:t>Современная школа</a:t>
            </a:r>
          </a:p>
        </p:txBody>
      </p:sp>
      <p:sp>
        <p:nvSpPr>
          <p:cNvPr id="19" name="AutoShape 7">
            <a:extLst>
              <a:ext uri="{FF2B5EF4-FFF2-40B4-BE49-F238E27FC236}">
                <a16:creationId xmlns:a16="http://schemas.microsoft.com/office/drawing/2014/main" xmlns="" id="{ADAD2116-A6B5-412C-9C71-CCD22C33DEE2}"/>
              </a:ext>
            </a:extLst>
          </p:cNvPr>
          <p:cNvSpPr/>
          <p:nvPr/>
        </p:nvSpPr>
        <p:spPr>
          <a:xfrm>
            <a:off x="4393826" y="5905503"/>
            <a:ext cx="3002056" cy="1120555"/>
          </a:xfrm>
          <a:prstGeom prst="rect">
            <a:avLst/>
          </a:prstGeom>
          <a:solidFill>
            <a:srgbClr val="71387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2400" spc="287" dirty="0">
                <a:solidFill>
                  <a:srgbClr val="F9FCFF"/>
                </a:solidFill>
                <a:latin typeface="Plumb Black" pitchFamily="2" charset="0"/>
              </a:rPr>
              <a:t>Успех каждого ребенка</a:t>
            </a:r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xmlns="" id="{E0B44DE9-D34E-4641-A02E-1031749D8D05}"/>
              </a:ext>
            </a:extLst>
          </p:cNvPr>
          <p:cNvSpPr/>
          <p:nvPr/>
        </p:nvSpPr>
        <p:spPr>
          <a:xfrm>
            <a:off x="7643532" y="5905502"/>
            <a:ext cx="3002056" cy="1120555"/>
          </a:xfrm>
          <a:prstGeom prst="rect">
            <a:avLst/>
          </a:prstGeom>
          <a:solidFill>
            <a:srgbClr val="71387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2400" spc="287" dirty="0">
                <a:solidFill>
                  <a:srgbClr val="F9FCFF"/>
                </a:solidFill>
                <a:latin typeface="Plumb Black" pitchFamily="2" charset="0"/>
              </a:rPr>
              <a:t>Учитель будущего</a:t>
            </a:r>
          </a:p>
        </p:txBody>
      </p:sp>
      <p:sp>
        <p:nvSpPr>
          <p:cNvPr id="23" name="AutoShape 7">
            <a:extLst>
              <a:ext uri="{FF2B5EF4-FFF2-40B4-BE49-F238E27FC236}">
                <a16:creationId xmlns:a16="http://schemas.microsoft.com/office/drawing/2014/main" xmlns="" id="{15B8DCFD-93F5-4DA5-BED5-7011BA42F6D7}"/>
              </a:ext>
            </a:extLst>
          </p:cNvPr>
          <p:cNvSpPr/>
          <p:nvPr/>
        </p:nvSpPr>
        <p:spPr>
          <a:xfrm>
            <a:off x="10893238" y="5905501"/>
            <a:ext cx="3002056" cy="1120555"/>
          </a:xfrm>
          <a:prstGeom prst="rect">
            <a:avLst/>
          </a:prstGeom>
          <a:solidFill>
            <a:srgbClr val="71387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2400" spc="287" dirty="0">
                <a:solidFill>
                  <a:srgbClr val="F9FCFF"/>
                </a:solidFill>
                <a:latin typeface="Plumb Black" pitchFamily="2" charset="0"/>
              </a:rPr>
              <a:t>Новые возможности для каждого</a:t>
            </a:r>
          </a:p>
        </p:txBody>
      </p:sp>
      <p:sp>
        <p:nvSpPr>
          <p:cNvPr id="25" name="AutoShape 7">
            <a:extLst>
              <a:ext uri="{FF2B5EF4-FFF2-40B4-BE49-F238E27FC236}">
                <a16:creationId xmlns:a16="http://schemas.microsoft.com/office/drawing/2014/main" xmlns="" id="{935A3F81-530B-49EB-B0FB-A6B2087847DA}"/>
              </a:ext>
            </a:extLst>
          </p:cNvPr>
          <p:cNvSpPr/>
          <p:nvPr/>
        </p:nvSpPr>
        <p:spPr>
          <a:xfrm>
            <a:off x="14142944" y="5905500"/>
            <a:ext cx="3002056" cy="1120555"/>
          </a:xfrm>
          <a:prstGeom prst="rect">
            <a:avLst/>
          </a:prstGeom>
          <a:solidFill>
            <a:srgbClr val="71387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2400" spc="287" dirty="0">
                <a:solidFill>
                  <a:srgbClr val="F9FCFF"/>
                </a:solidFill>
                <a:latin typeface="Plumb Black" pitchFamily="2" charset="0"/>
              </a:rPr>
              <a:t>Экспорт образования</a:t>
            </a:r>
          </a:p>
        </p:txBody>
      </p:sp>
      <p:cxnSp>
        <p:nvCxnSpPr>
          <p:cNvPr id="70" name="Соединитель: уступ 69">
            <a:extLst>
              <a:ext uri="{FF2B5EF4-FFF2-40B4-BE49-F238E27FC236}">
                <a16:creationId xmlns:a16="http://schemas.microsoft.com/office/drawing/2014/main" xmlns="" id="{894DD9B9-2C1C-4267-9BA6-05C1068B44A5}"/>
              </a:ext>
            </a:extLst>
          </p:cNvPr>
          <p:cNvCxnSpPr>
            <a:cxnSpLocks/>
            <a:stCxn id="9" idx="1"/>
            <a:endCxn id="14" idx="0"/>
          </p:cNvCxnSpPr>
          <p:nvPr/>
        </p:nvCxnSpPr>
        <p:spPr>
          <a:xfrm rot="10800000" flipH="1" flipV="1">
            <a:off x="4829174" y="1464322"/>
            <a:ext cx="4314825" cy="1088377"/>
          </a:xfrm>
          <a:prstGeom prst="bentConnector4">
            <a:avLst>
              <a:gd name="adj1" fmla="val -5298"/>
              <a:gd name="adj2" fmla="val 62879"/>
            </a:avLst>
          </a:prstGeom>
          <a:ln w="76200">
            <a:solidFill>
              <a:srgbClr val="96D3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: уступ 73">
            <a:extLst>
              <a:ext uri="{FF2B5EF4-FFF2-40B4-BE49-F238E27FC236}">
                <a16:creationId xmlns:a16="http://schemas.microsoft.com/office/drawing/2014/main" xmlns="" id="{33364E9C-C8A0-459B-9F71-246D9A808003}"/>
              </a:ext>
            </a:extLst>
          </p:cNvPr>
          <p:cNvCxnSpPr>
            <a:cxnSpLocks/>
            <a:stCxn id="14" idx="3"/>
            <a:endCxn id="9" idx="3"/>
          </p:cNvCxnSpPr>
          <p:nvPr/>
        </p:nvCxnSpPr>
        <p:spPr>
          <a:xfrm flipH="1" flipV="1">
            <a:off x="13458825" y="1464323"/>
            <a:ext cx="1495425" cy="1665464"/>
          </a:xfrm>
          <a:prstGeom prst="bentConnector3">
            <a:avLst>
              <a:gd name="adj1" fmla="val -15287"/>
            </a:avLst>
          </a:prstGeom>
          <a:ln w="76200">
            <a:solidFill>
              <a:srgbClr val="96D3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один усеченный угол 11">
            <a:extLst>
              <a:ext uri="{FF2B5EF4-FFF2-40B4-BE49-F238E27FC236}">
                <a16:creationId xmlns:a16="http://schemas.microsoft.com/office/drawing/2014/main" xmlns="" id="{607944D2-0EFB-4510-B96C-45A4BE47C321}"/>
              </a:ext>
            </a:extLst>
          </p:cNvPr>
          <p:cNvSpPr/>
          <p:nvPr/>
        </p:nvSpPr>
        <p:spPr>
          <a:xfrm rot="10800000" flipH="1">
            <a:off x="0" y="-797163"/>
            <a:ext cx="10656168" cy="1370405"/>
          </a:xfrm>
          <a:prstGeom prst="snip1Rect">
            <a:avLst>
              <a:gd name="adj" fmla="val 50000"/>
            </a:avLst>
          </a:prstGeom>
          <a:solidFill>
            <a:srgbClr val="2471A3"/>
          </a:solidFill>
          <a:ln w="190500" cap="rnd">
            <a:solidFill>
              <a:srgbClr val="2471A3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70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79004" y="38846"/>
            <a:ext cx="13933548" cy="5681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«МОЛОДЫЕ ПРОФЕССИОНАЛЫ»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881EF77-B0EE-44D3-8CB2-01CF30058DF4}"/>
              </a:ext>
            </a:extLst>
          </p:cNvPr>
          <p:cNvSpPr/>
          <p:nvPr/>
        </p:nvSpPr>
        <p:spPr>
          <a:xfrm>
            <a:off x="815000" y="1147056"/>
            <a:ext cx="16645925" cy="864096"/>
          </a:xfrm>
          <a:prstGeom prst="rect">
            <a:avLst/>
          </a:prstGeom>
          <a:solidFill>
            <a:srgbClr val="EBF5FB"/>
          </a:solidFill>
          <a:ln w="190500" cap="rnd">
            <a:solidFill>
              <a:srgbClr val="EBF5FB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из Указа Президента Российской Федерации от 7 мая 2018 г. № 204: модернизация профессионального образования, в том числе посредством внедрения адаптивных, практико-ориентированных и гибких образовательных программ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860DECBB-8ABD-41F8-B001-28A428F5E459}"/>
              </a:ext>
            </a:extLst>
          </p:cNvPr>
          <p:cNvGraphicFramePr>
            <a:graphicFrameLocks noGrp="1"/>
          </p:cNvGraphicFramePr>
          <p:nvPr/>
        </p:nvGraphicFramePr>
        <p:xfrm>
          <a:off x="319587" y="2545551"/>
          <a:ext cx="17648829" cy="734238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649781">
                  <a:extLst>
                    <a:ext uri="{9D8B030D-6E8A-4147-A177-3AD203B41FA5}">
                      <a16:colId xmlns:a16="http://schemas.microsoft.com/office/drawing/2014/main" xmlns="" val="3595877612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1933568758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3151555268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1091084765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246933920"/>
                    </a:ext>
                  </a:extLst>
                </a:gridCol>
                <a:gridCol w="1176740">
                  <a:extLst>
                    <a:ext uri="{9D8B030D-6E8A-4147-A177-3AD203B41FA5}">
                      <a16:colId xmlns:a16="http://schemas.microsoft.com/office/drawing/2014/main" xmlns="" val="796296831"/>
                    </a:ext>
                  </a:extLst>
                </a:gridCol>
                <a:gridCol w="1176740">
                  <a:extLst>
                    <a:ext uri="{9D8B030D-6E8A-4147-A177-3AD203B41FA5}">
                      <a16:colId xmlns:a16="http://schemas.microsoft.com/office/drawing/2014/main" xmlns="" val="2447672741"/>
                    </a:ext>
                  </a:extLst>
                </a:gridCol>
              </a:tblGrid>
              <a:tr h="410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Показатель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5985712"/>
                  </a:ext>
                </a:extLst>
              </a:tr>
              <a:tr h="993795">
                <a:tc>
                  <a:txBody>
                    <a:bodyPr/>
                    <a:lstStyle/>
                    <a:p>
                      <a:pPr marL="723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Число центров опережающей профессиональной подготовки накопительным итогом, единиц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11576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marL="723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Число мастерских, оснащенных современной материально-технической базой по одной из компетенций накопительным итогом, единиц</a:t>
                      </a:r>
                      <a:endParaRPr lang="ru-RU" sz="18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1100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 marL="723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Внедрена итоговая аттестация в форме демонстрационного экзамена </a:t>
                      </a:r>
                      <a:b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образовательных организациях, осуществляющих образовательную деятельность по образовательным программам среднего профессионального образования: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5708274"/>
                  </a:ext>
                </a:extLst>
              </a:tr>
              <a:tr h="1434942">
                <a:tc>
                  <a:txBody>
                    <a:bodyPr/>
                    <a:lstStyle/>
                    <a:p>
                      <a:pPr marL="3422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доля организаций, осуществляющих образовательную деятельность по образовательным программам среднего профессионального образования, итоговая аттестация в которых проводится в форме демонстрационного экзамена, процент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8750671"/>
                  </a:ext>
                </a:extLst>
              </a:tr>
              <a:tr h="1802988">
                <a:tc>
                  <a:txBody>
                    <a:bodyPr/>
                    <a:lstStyle/>
                    <a:p>
                      <a:pPr marL="3422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доля обучающихся, завершающих обучение в организациях, осуществляющих образовательную деятельность </a:t>
                      </a:r>
                      <a:b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образовательным программам среднего профессионального образования, прошедших аттестацию с использованием механизма демонстрационного экзамена, процент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1852177"/>
                  </a:ext>
                </a:extLst>
              </a:tr>
            </a:tbl>
          </a:graphicData>
        </a:graphic>
      </p:graphicFrame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C0ECA9F6-540B-41AD-BD46-EF3FB9B2EA19}"/>
              </a:ext>
            </a:extLst>
          </p:cNvPr>
          <p:cNvCxnSpPr>
            <a:cxnSpLocks/>
          </p:cNvCxnSpPr>
          <p:nvPr/>
        </p:nvCxnSpPr>
        <p:spPr>
          <a:xfrm>
            <a:off x="12168336" y="3091272"/>
            <a:ext cx="0" cy="6588732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042F40CD-21A6-42AD-B9EE-C1361889E941}"/>
              </a:ext>
            </a:extLst>
          </p:cNvPr>
          <p:cNvCxnSpPr>
            <a:cxnSpLocks/>
          </p:cNvCxnSpPr>
          <p:nvPr/>
        </p:nvCxnSpPr>
        <p:spPr>
          <a:xfrm>
            <a:off x="13248456" y="3091272"/>
            <a:ext cx="0" cy="6588732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49FBD103-EDB6-43BD-91A8-53BB9C1D5CA3}"/>
              </a:ext>
            </a:extLst>
          </p:cNvPr>
          <p:cNvCxnSpPr>
            <a:cxnSpLocks/>
          </p:cNvCxnSpPr>
          <p:nvPr/>
        </p:nvCxnSpPr>
        <p:spPr>
          <a:xfrm>
            <a:off x="14436588" y="3091272"/>
            <a:ext cx="0" cy="6588732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4EBFD178-B059-4565-A7DF-D23E76C4995C}"/>
              </a:ext>
            </a:extLst>
          </p:cNvPr>
          <p:cNvCxnSpPr>
            <a:cxnSpLocks/>
          </p:cNvCxnSpPr>
          <p:nvPr/>
        </p:nvCxnSpPr>
        <p:spPr>
          <a:xfrm>
            <a:off x="15624720" y="3091272"/>
            <a:ext cx="0" cy="6588732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F7CA9A12-E16D-4212-BFB7-74D326C1C36C}"/>
              </a:ext>
            </a:extLst>
          </p:cNvPr>
          <p:cNvCxnSpPr>
            <a:cxnSpLocks/>
          </p:cNvCxnSpPr>
          <p:nvPr/>
        </p:nvCxnSpPr>
        <p:spPr>
          <a:xfrm>
            <a:off x="16812852" y="3091272"/>
            <a:ext cx="0" cy="6588732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148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один усеченный угол 11">
            <a:extLst>
              <a:ext uri="{FF2B5EF4-FFF2-40B4-BE49-F238E27FC236}">
                <a16:creationId xmlns:a16="http://schemas.microsoft.com/office/drawing/2014/main" xmlns="" id="{607944D2-0EFB-4510-B96C-45A4BE47C321}"/>
              </a:ext>
            </a:extLst>
          </p:cNvPr>
          <p:cNvSpPr/>
          <p:nvPr/>
        </p:nvSpPr>
        <p:spPr>
          <a:xfrm rot="10800000" flipH="1">
            <a:off x="0" y="-797163"/>
            <a:ext cx="13032432" cy="1370405"/>
          </a:xfrm>
          <a:prstGeom prst="snip1Rect">
            <a:avLst>
              <a:gd name="adj" fmla="val 50000"/>
            </a:avLst>
          </a:prstGeom>
          <a:solidFill>
            <a:srgbClr val="2471A3"/>
          </a:solidFill>
          <a:ln w="190500" cap="rnd">
            <a:solidFill>
              <a:srgbClr val="2471A3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70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79004" y="38846"/>
            <a:ext cx="13933548" cy="5681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«НОВЫЕ ВОЗМОЖНОСТИ ДЛЯ КАЖДОГО»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881EF77-B0EE-44D3-8CB2-01CF30058DF4}"/>
              </a:ext>
            </a:extLst>
          </p:cNvPr>
          <p:cNvSpPr/>
          <p:nvPr/>
        </p:nvSpPr>
        <p:spPr>
          <a:xfrm>
            <a:off x="983055" y="1480660"/>
            <a:ext cx="16321890" cy="1583714"/>
          </a:xfrm>
          <a:prstGeom prst="rect">
            <a:avLst/>
          </a:prstGeom>
          <a:solidFill>
            <a:srgbClr val="EBF5FB"/>
          </a:solidFill>
          <a:ln w="190500" cap="rnd">
            <a:solidFill>
              <a:srgbClr val="EBF5FB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из Указа Президента Российской Федерации от 7 мая 2018 г. № 204: формирование системы непрерывного обновления работающими гражданами своих профессиональных знаний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приобретения ими новых профессиональных навыков, включая овладение компетенциями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цифровой экономики всеми желающими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860DECBB-8ABD-41F8-B001-28A428F5E459}"/>
              </a:ext>
            </a:extLst>
          </p:cNvPr>
          <p:cNvGraphicFramePr>
            <a:graphicFrameLocks noGrp="1"/>
          </p:cNvGraphicFramePr>
          <p:nvPr/>
        </p:nvGraphicFramePr>
        <p:xfrm>
          <a:off x="319587" y="4495428"/>
          <a:ext cx="17648829" cy="221334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649781">
                  <a:extLst>
                    <a:ext uri="{9D8B030D-6E8A-4147-A177-3AD203B41FA5}">
                      <a16:colId xmlns:a16="http://schemas.microsoft.com/office/drawing/2014/main" xmlns="" val="3595877612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1933568758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3151555268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1091084765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246933920"/>
                    </a:ext>
                  </a:extLst>
                </a:gridCol>
                <a:gridCol w="1176740">
                  <a:extLst>
                    <a:ext uri="{9D8B030D-6E8A-4147-A177-3AD203B41FA5}">
                      <a16:colId xmlns:a16="http://schemas.microsoft.com/office/drawing/2014/main" xmlns="" val="796296831"/>
                    </a:ext>
                  </a:extLst>
                </a:gridCol>
                <a:gridCol w="1176740">
                  <a:extLst>
                    <a:ext uri="{9D8B030D-6E8A-4147-A177-3AD203B41FA5}">
                      <a16:colId xmlns:a16="http://schemas.microsoft.com/office/drawing/2014/main" xmlns="" val="2447672741"/>
                    </a:ext>
                  </a:extLst>
                </a:gridCol>
              </a:tblGrid>
              <a:tr h="410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Показатель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5985712"/>
                  </a:ext>
                </a:extLst>
              </a:tr>
              <a:tr h="1802988">
                <a:tc>
                  <a:txBody>
                    <a:bodyPr/>
                    <a:lstStyle/>
                    <a:p>
                      <a:pPr marL="723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Новосибирской области, ежегодно проходящих обучение </a:t>
                      </a:r>
                      <a:b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программам непрерывного образования (дополнительным образовательным программам и программам профессионального обучения) в образовательных организациях высшего образования,</a:t>
                      </a:r>
                      <a:b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менее, тыс. чел.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25,0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30,0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40,0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50,0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61,1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75,0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115760"/>
                  </a:ext>
                </a:extLst>
              </a:tr>
            </a:tbl>
          </a:graphicData>
        </a:graphic>
      </p:graphicFrame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C0ECA9F6-540B-41AD-BD46-EF3FB9B2EA19}"/>
              </a:ext>
            </a:extLst>
          </p:cNvPr>
          <p:cNvCxnSpPr>
            <a:cxnSpLocks/>
          </p:cNvCxnSpPr>
          <p:nvPr/>
        </p:nvCxnSpPr>
        <p:spPr>
          <a:xfrm>
            <a:off x="12168336" y="5035488"/>
            <a:ext cx="0" cy="1458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042F40CD-21A6-42AD-B9EE-C1361889E941}"/>
              </a:ext>
            </a:extLst>
          </p:cNvPr>
          <p:cNvCxnSpPr>
            <a:cxnSpLocks/>
          </p:cNvCxnSpPr>
          <p:nvPr/>
        </p:nvCxnSpPr>
        <p:spPr>
          <a:xfrm>
            <a:off x="13248456" y="5035488"/>
            <a:ext cx="0" cy="1458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49FBD103-EDB6-43BD-91A8-53BB9C1D5CA3}"/>
              </a:ext>
            </a:extLst>
          </p:cNvPr>
          <p:cNvCxnSpPr>
            <a:cxnSpLocks/>
          </p:cNvCxnSpPr>
          <p:nvPr/>
        </p:nvCxnSpPr>
        <p:spPr>
          <a:xfrm>
            <a:off x="14436588" y="5035488"/>
            <a:ext cx="0" cy="1458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4EBFD178-B059-4565-A7DF-D23E76C4995C}"/>
              </a:ext>
            </a:extLst>
          </p:cNvPr>
          <p:cNvCxnSpPr>
            <a:cxnSpLocks/>
          </p:cNvCxnSpPr>
          <p:nvPr/>
        </p:nvCxnSpPr>
        <p:spPr>
          <a:xfrm>
            <a:off x="15624720" y="5035488"/>
            <a:ext cx="0" cy="1458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F7CA9A12-E16D-4212-BFB7-74D326C1C36C}"/>
              </a:ext>
            </a:extLst>
          </p:cNvPr>
          <p:cNvCxnSpPr>
            <a:cxnSpLocks/>
          </p:cNvCxnSpPr>
          <p:nvPr/>
        </p:nvCxnSpPr>
        <p:spPr>
          <a:xfrm>
            <a:off x="16812852" y="5035488"/>
            <a:ext cx="0" cy="1458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923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один усеченный угол 11">
            <a:extLst>
              <a:ext uri="{FF2B5EF4-FFF2-40B4-BE49-F238E27FC236}">
                <a16:creationId xmlns:a16="http://schemas.microsoft.com/office/drawing/2014/main" xmlns="" id="{607944D2-0EFB-4510-B96C-45A4BE47C321}"/>
              </a:ext>
            </a:extLst>
          </p:cNvPr>
          <p:cNvSpPr/>
          <p:nvPr/>
        </p:nvSpPr>
        <p:spPr>
          <a:xfrm rot="10800000" flipH="1">
            <a:off x="0" y="-797163"/>
            <a:ext cx="10656168" cy="1370405"/>
          </a:xfrm>
          <a:prstGeom prst="snip1Rect">
            <a:avLst>
              <a:gd name="adj" fmla="val 50000"/>
            </a:avLst>
          </a:prstGeom>
          <a:solidFill>
            <a:srgbClr val="2471A3"/>
          </a:solidFill>
          <a:ln w="190500" cap="rnd">
            <a:solidFill>
              <a:srgbClr val="2471A3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70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79004" y="38846"/>
            <a:ext cx="13933548" cy="5681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«СОЦИАЛЬНАЯ АКТИВНОСТЬ»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881EF77-B0EE-44D3-8CB2-01CF30058DF4}"/>
              </a:ext>
            </a:extLst>
          </p:cNvPr>
          <p:cNvSpPr/>
          <p:nvPr/>
        </p:nvSpPr>
        <p:spPr>
          <a:xfrm>
            <a:off x="815000" y="1579104"/>
            <a:ext cx="16645925" cy="864096"/>
          </a:xfrm>
          <a:prstGeom prst="rect">
            <a:avLst/>
          </a:prstGeom>
          <a:solidFill>
            <a:srgbClr val="EBF5FB"/>
          </a:solidFill>
          <a:ln w="190500" cap="rnd">
            <a:solidFill>
              <a:srgbClr val="EBF5FB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из Указа Президента Российской Федерации от 7 мая 2018 г. № 204: создание условий для развития наставничества, поддержки общественных инициатив и проектов, в том числе в сфере добровольчества (</a:t>
            </a:r>
            <a:r>
              <a:rPr lang="ru-RU" sz="21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волонтерства</a:t>
            </a: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860DECBB-8ABD-41F8-B001-28A428F5E459}"/>
              </a:ext>
            </a:extLst>
          </p:cNvPr>
          <p:cNvGraphicFramePr>
            <a:graphicFrameLocks noGrp="1"/>
          </p:cNvGraphicFramePr>
          <p:nvPr/>
        </p:nvGraphicFramePr>
        <p:xfrm>
          <a:off x="319587" y="3523321"/>
          <a:ext cx="17648829" cy="57887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649781">
                  <a:extLst>
                    <a:ext uri="{9D8B030D-6E8A-4147-A177-3AD203B41FA5}">
                      <a16:colId xmlns:a16="http://schemas.microsoft.com/office/drawing/2014/main" xmlns="" val="3595877612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1933568758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3151555268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1091084765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246933920"/>
                    </a:ext>
                  </a:extLst>
                </a:gridCol>
                <a:gridCol w="1176740">
                  <a:extLst>
                    <a:ext uri="{9D8B030D-6E8A-4147-A177-3AD203B41FA5}">
                      <a16:colId xmlns:a16="http://schemas.microsoft.com/office/drawing/2014/main" xmlns="" val="796296831"/>
                    </a:ext>
                  </a:extLst>
                </a:gridCol>
                <a:gridCol w="1176740">
                  <a:extLst>
                    <a:ext uri="{9D8B030D-6E8A-4147-A177-3AD203B41FA5}">
                      <a16:colId xmlns:a16="http://schemas.microsoft.com/office/drawing/2014/main" xmlns="" val="2447672741"/>
                    </a:ext>
                  </a:extLst>
                </a:gridCol>
              </a:tblGrid>
              <a:tr h="410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Показатель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5985712"/>
                  </a:ext>
                </a:extLst>
              </a:tr>
              <a:tr h="1434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Численность обучающихся, вовлеченных в деятельность общественных объединений на базе образовательных организаций общего образования, среднего и высшего профессионального образования,</a:t>
                      </a:r>
                      <a:b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тыс. человек накопительным итогом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195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215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265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315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11576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граждан, вовлеченных в добровольческую деятельность, % 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1100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молодежи, задействованной в мероприятиях по вовлечению</a:t>
                      </a:r>
                      <a:b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творческую деятельность, от общего числа молодежи в субъекте Российской Федерации, %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5708274"/>
                  </a:ext>
                </a:extLst>
              </a:tr>
              <a:tr h="1243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студентов, вовлеченных в клубное студенческое движение,</a:t>
                      </a:r>
                      <a:b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от общего числа студентов субъекта Российской Федерации, %</a:t>
                      </a:r>
                      <a:endParaRPr lang="ru-RU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ru-RU" sz="1800" b="1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ru-RU" sz="18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8750671"/>
                  </a:ext>
                </a:extLst>
              </a:tr>
            </a:tbl>
          </a:graphicData>
        </a:graphic>
      </p:graphicFrame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C0ECA9F6-540B-41AD-BD46-EF3FB9B2EA19}"/>
              </a:ext>
            </a:extLst>
          </p:cNvPr>
          <p:cNvCxnSpPr>
            <a:cxnSpLocks/>
          </p:cNvCxnSpPr>
          <p:nvPr/>
        </p:nvCxnSpPr>
        <p:spPr>
          <a:xfrm>
            <a:off x="12168336" y="4069041"/>
            <a:ext cx="0" cy="5022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042F40CD-21A6-42AD-B9EE-C1361889E941}"/>
              </a:ext>
            </a:extLst>
          </p:cNvPr>
          <p:cNvCxnSpPr>
            <a:cxnSpLocks/>
          </p:cNvCxnSpPr>
          <p:nvPr/>
        </p:nvCxnSpPr>
        <p:spPr>
          <a:xfrm>
            <a:off x="13248456" y="4069041"/>
            <a:ext cx="0" cy="5022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49FBD103-EDB6-43BD-91A8-53BB9C1D5CA3}"/>
              </a:ext>
            </a:extLst>
          </p:cNvPr>
          <p:cNvCxnSpPr>
            <a:cxnSpLocks/>
          </p:cNvCxnSpPr>
          <p:nvPr/>
        </p:nvCxnSpPr>
        <p:spPr>
          <a:xfrm>
            <a:off x="14436588" y="4069041"/>
            <a:ext cx="0" cy="5022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4EBFD178-B059-4565-A7DF-D23E76C4995C}"/>
              </a:ext>
            </a:extLst>
          </p:cNvPr>
          <p:cNvCxnSpPr>
            <a:cxnSpLocks/>
          </p:cNvCxnSpPr>
          <p:nvPr/>
        </p:nvCxnSpPr>
        <p:spPr>
          <a:xfrm>
            <a:off x="15624720" y="4069041"/>
            <a:ext cx="0" cy="5022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F7CA9A12-E16D-4212-BFB7-74D326C1C36C}"/>
              </a:ext>
            </a:extLst>
          </p:cNvPr>
          <p:cNvCxnSpPr>
            <a:cxnSpLocks/>
          </p:cNvCxnSpPr>
          <p:nvPr/>
        </p:nvCxnSpPr>
        <p:spPr>
          <a:xfrm>
            <a:off x="16812852" y="4069041"/>
            <a:ext cx="0" cy="5022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18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один усеченный угол 11">
            <a:extLst>
              <a:ext uri="{FF2B5EF4-FFF2-40B4-BE49-F238E27FC236}">
                <a16:creationId xmlns:a16="http://schemas.microsoft.com/office/drawing/2014/main" xmlns="" id="{607944D2-0EFB-4510-B96C-45A4BE47C321}"/>
              </a:ext>
            </a:extLst>
          </p:cNvPr>
          <p:cNvSpPr/>
          <p:nvPr/>
        </p:nvSpPr>
        <p:spPr>
          <a:xfrm rot="10800000" flipH="1">
            <a:off x="0" y="-797166"/>
            <a:ext cx="12708396" cy="1370405"/>
          </a:xfrm>
          <a:prstGeom prst="snip1Rect">
            <a:avLst>
              <a:gd name="adj" fmla="val 50000"/>
            </a:avLst>
          </a:prstGeom>
          <a:solidFill>
            <a:srgbClr val="2471A3"/>
          </a:solidFill>
          <a:ln w="190500" cap="rnd">
            <a:solidFill>
              <a:srgbClr val="2471A3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70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79004" y="38846"/>
            <a:ext cx="13933548" cy="5681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«СОЦИАЛЬНЫЕ ЛИФТЫ ДЛЯ КАЖДОГО»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881EF77-B0EE-44D3-8CB2-01CF30058DF4}"/>
              </a:ext>
            </a:extLst>
          </p:cNvPr>
          <p:cNvSpPr/>
          <p:nvPr/>
        </p:nvSpPr>
        <p:spPr>
          <a:xfrm>
            <a:off x="983055" y="2155631"/>
            <a:ext cx="16321890" cy="1043654"/>
          </a:xfrm>
          <a:prstGeom prst="rect">
            <a:avLst/>
          </a:prstGeom>
          <a:solidFill>
            <a:srgbClr val="EBF5FB"/>
          </a:solidFill>
          <a:ln w="190500" cap="rnd">
            <a:solidFill>
              <a:srgbClr val="EBF5FB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из Указа Президента Российской Федерации от 7 мая 2018 г. № 204: формирование системы профессиональных конкурсов в целях предоставления гражданам возможностей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профессионального и карьерного роста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42F8A60B-3FAD-4C93-B5C1-37A728FDD01B}"/>
              </a:ext>
            </a:extLst>
          </p:cNvPr>
          <p:cNvGraphicFramePr>
            <a:graphicFrameLocks noGrp="1"/>
          </p:cNvGraphicFramePr>
          <p:nvPr/>
        </p:nvGraphicFramePr>
        <p:xfrm>
          <a:off x="319587" y="4644216"/>
          <a:ext cx="17648829" cy="438771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649781">
                  <a:extLst>
                    <a:ext uri="{9D8B030D-6E8A-4147-A177-3AD203B41FA5}">
                      <a16:colId xmlns:a16="http://schemas.microsoft.com/office/drawing/2014/main" xmlns="" val="3595877612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1933568758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3151555268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1091084765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246933920"/>
                    </a:ext>
                  </a:extLst>
                </a:gridCol>
                <a:gridCol w="1176740">
                  <a:extLst>
                    <a:ext uri="{9D8B030D-6E8A-4147-A177-3AD203B41FA5}">
                      <a16:colId xmlns:a16="http://schemas.microsoft.com/office/drawing/2014/main" xmlns="" val="796296831"/>
                    </a:ext>
                  </a:extLst>
                </a:gridCol>
                <a:gridCol w="1176740">
                  <a:extLst>
                    <a:ext uri="{9D8B030D-6E8A-4147-A177-3AD203B41FA5}">
                      <a16:colId xmlns:a16="http://schemas.microsoft.com/office/drawing/2014/main" xmlns="" val="2447672741"/>
                    </a:ext>
                  </a:extLst>
                </a:gridCol>
              </a:tblGrid>
              <a:tr h="410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Показатель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5985712"/>
                  </a:ext>
                </a:extLst>
              </a:tr>
              <a:tr h="2502384">
                <a:tc>
                  <a:txBody>
                    <a:bodyPr/>
                    <a:lstStyle/>
                    <a:p>
                      <a:pPr marL="73025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Охват граждан конкурсами профессионального мастерства «Молодые профессионалы (</a:t>
                      </a:r>
                      <a:r>
                        <a:rPr lang="ru-RU" sz="2400" b="1" kern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Ворлдскиллс</a:t>
                      </a:r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Россия)» </a:t>
                      </a:r>
                      <a:b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«</a:t>
                      </a:r>
                      <a:r>
                        <a:rPr lang="ru-RU" sz="2400" b="1" kern="12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Абилимпикс</a:t>
                      </a:r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 в целях предоставления им возможностей</a:t>
                      </a:r>
                      <a:b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для профессионального и карьерного роста, чел.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800</a:t>
                      </a: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850</a:t>
                      </a: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950</a:t>
                      </a: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1050</a:t>
                      </a: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115760"/>
                  </a:ext>
                </a:extLst>
              </a:tr>
              <a:tr h="1474971">
                <a:tc>
                  <a:txBody>
                    <a:bodyPr/>
                    <a:lstStyle/>
                    <a:p>
                      <a:pPr marL="73025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студентов новосибирских вузов, </a:t>
                      </a:r>
                      <a:b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принявших участие в  олимпиаде «Я - профессионал», </a:t>
                      </a:r>
                      <a:b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тыс. чел.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11,5</a:t>
                      </a: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12,1</a:t>
                      </a: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13,1</a:t>
                      </a: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14,5</a:t>
                      </a: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16,0</a:t>
                      </a: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18,5</a:t>
                      </a: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1100"/>
                  </a:ext>
                </a:extLst>
              </a:tr>
            </a:tbl>
          </a:graphicData>
        </a:graphic>
      </p:graphicFrame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B5B6156F-D743-48F2-A123-39C643D33DA6}"/>
              </a:ext>
            </a:extLst>
          </p:cNvPr>
          <p:cNvCxnSpPr>
            <a:cxnSpLocks/>
          </p:cNvCxnSpPr>
          <p:nvPr/>
        </p:nvCxnSpPr>
        <p:spPr>
          <a:xfrm>
            <a:off x="12168336" y="5189937"/>
            <a:ext cx="0" cy="3618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705308C8-0686-4DED-B431-646FCFEB23F9}"/>
              </a:ext>
            </a:extLst>
          </p:cNvPr>
          <p:cNvCxnSpPr>
            <a:cxnSpLocks/>
          </p:cNvCxnSpPr>
          <p:nvPr/>
        </p:nvCxnSpPr>
        <p:spPr>
          <a:xfrm>
            <a:off x="13248456" y="5189937"/>
            <a:ext cx="0" cy="3618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F8AE2C0-5EB1-4DB1-9769-EC500EAD2BEC}"/>
              </a:ext>
            </a:extLst>
          </p:cNvPr>
          <p:cNvCxnSpPr>
            <a:cxnSpLocks/>
          </p:cNvCxnSpPr>
          <p:nvPr/>
        </p:nvCxnSpPr>
        <p:spPr>
          <a:xfrm>
            <a:off x="14436588" y="5189937"/>
            <a:ext cx="0" cy="3618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987B3400-D46B-478C-9C35-AACD3433C127}"/>
              </a:ext>
            </a:extLst>
          </p:cNvPr>
          <p:cNvCxnSpPr>
            <a:cxnSpLocks/>
          </p:cNvCxnSpPr>
          <p:nvPr/>
        </p:nvCxnSpPr>
        <p:spPr>
          <a:xfrm>
            <a:off x="15624720" y="5189937"/>
            <a:ext cx="0" cy="3618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1F8EBE97-4E7D-4672-84EE-954EF139FA9C}"/>
              </a:ext>
            </a:extLst>
          </p:cNvPr>
          <p:cNvCxnSpPr>
            <a:cxnSpLocks/>
          </p:cNvCxnSpPr>
          <p:nvPr/>
        </p:nvCxnSpPr>
        <p:spPr>
          <a:xfrm>
            <a:off x="16812852" y="5189937"/>
            <a:ext cx="0" cy="3618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907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один усеченный угол 11">
            <a:extLst>
              <a:ext uri="{FF2B5EF4-FFF2-40B4-BE49-F238E27FC236}">
                <a16:creationId xmlns:a16="http://schemas.microsoft.com/office/drawing/2014/main" xmlns="" id="{607944D2-0EFB-4510-B96C-45A4BE47C321}"/>
              </a:ext>
            </a:extLst>
          </p:cNvPr>
          <p:cNvSpPr/>
          <p:nvPr/>
        </p:nvSpPr>
        <p:spPr>
          <a:xfrm rot="10800000" flipH="1">
            <a:off x="0" y="-797164"/>
            <a:ext cx="9576048" cy="1370405"/>
          </a:xfrm>
          <a:prstGeom prst="snip1Rect">
            <a:avLst>
              <a:gd name="adj" fmla="val 50000"/>
            </a:avLst>
          </a:prstGeom>
          <a:solidFill>
            <a:srgbClr val="2471A3"/>
          </a:solidFill>
          <a:ln w="190500" cap="rnd">
            <a:solidFill>
              <a:srgbClr val="2471A3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70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79004" y="38846"/>
            <a:ext cx="13933548" cy="5681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«ЭКСПОРТ ОБРАЗОВАНИЯ»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881EF77-B0EE-44D3-8CB2-01CF30058DF4}"/>
              </a:ext>
            </a:extLst>
          </p:cNvPr>
          <p:cNvSpPr/>
          <p:nvPr/>
        </p:nvSpPr>
        <p:spPr>
          <a:xfrm>
            <a:off x="983055" y="1723583"/>
            <a:ext cx="16321890" cy="1583714"/>
          </a:xfrm>
          <a:prstGeom prst="rect">
            <a:avLst/>
          </a:prstGeom>
          <a:solidFill>
            <a:srgbClr val="EBF5FB"/>
          </a:solidFill>
          <a:ln w="190500" cap="rnd">
            <a:solidFill>
              <a:srgbClr val="EBF5FB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из Указа Президента Российской Федерации от 7 мая 2018 г. № 204: увеличение не менее чем в два раза количества иностранных граждан, обучающихся в образовательных организациях высшего образования и научных организациях, а также реализация комплекса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 по трудоустройству лучших из них в Российской Федерации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860DECBB-8ABD-41F8-B001-28A428F5E459}"/>
              </a:ext>
            </a:extLst>
          </p:cNvPr>
          <p:cNvGraphicFramePr>
            <a:graphicFrameLocks noGrp="1"/>
          </p:cNvGraphicFramePr>
          <p:nvPr/>
        </p:nvGraphicFramePr>
        <p:xfrm>
          <a:off x="319587" y="4279404"/>
          <a:ext cx="17648829" cy="237626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649781">
                  <a:extLst>
                    <a:ext uri="{9D8B030D-6E8A-4147-A177-3AD203B41FA5}">
                      <a16:colId xmlns:a16="http://schemas.microsoft.com/office/drawing/2014/main" xmlns="" val="3595877612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1933568758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3151555268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1091084765"/>
                    </a:ext>
                  </a:extLst>
                </a:gridCol>
                <a:gridCol w="1161392">
                  <a:extLst>
                    <a:ext uri="{9D8B030D-6E8A-4147-A177-3AD203B41FA5}">
                      <a16:colId xmlns:a16="http://schemas.microsoft.com/office/drawing/2014/main" xmlns="" val="246933920"/>
                    </a:ext>
                  </a:extLst>
                </a:gridCol>
                <a:gridCol w="1176740">
                  <a:extLst>
                    <a:ext uri="{9D8B030D-6E8A-4147-A177-3AD203B41FA5}">
                      <a16:colId xmlns:a16="http://schemas.microsoft.com/office/drawing/2014/main" xmlns="" val="796296831"/>
                    </a:ext>
                  </a:extLst>
                </a:gridCol>
                <a:gridCol w="1176740">
                  <a:extLst>
                    <a:ext uri="{9D8B030D-6E8A-4147-A177-3AD203B41FA5}">
                      <a16:colId xmlns:a16="http://schemas.microsoft.com/office/drawing/2014/main" xmlns="" val="2447672741"/>
                    </a:ext>
                  </a:extLst>
                </a:gridCol>
              </a:tblGrid>
              <a:tr h="410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Показатель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г.</a:t>
                      </a:r>
                    </a:p>
                  </a:txBody>
                  <a:tcPr marL="63305" marR="63305" marT="0" marB="0">
                    <a:solidFill>
                      <a:srgbClr val="16A0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5985712"/>
                  </a:ext>
                </a:extLst>
              </a:tr>
              <a:tr h="1965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иностранных граждан, обучающихся по очной форме в образовательных организациях высшего образования, расположенных на территории Новосибирской области, </a:t>
                      </a:r>
                      <a:b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тыс. человек 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16A0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8,0</a:t>
                      </a:r>
                      <a:endParaRPr lang="ru-RU" sz="24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8,5</a:t>
                      </a:r>
                      <a:endParaRPr lang="ru-RU" sz="24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9,5</a:t>
                      </a:r>
                      <a:endParaRPr lang="ru-RU" sz="24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11,5</a:t>
                      </a:r>
                      <a:endParaRPr lang="ru-RU" sz="24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13,5</a:t>
                      </a:r>
                      <a:endParaRPr lang="ru-RU" sz="24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2471A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15,6</a:t>
                      </a:r>
                      <a:endParaRPr lang="ru-RU" sz="2400" b="1" dirty="0">
                        <a:solidFill>
                          <a:srgbClr val="2471A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02870" marR="102870" marT="0" marB="0" anchor="ctr">
                    <a:solidFill>
                      <a:srgbClr val="F4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115760"/>
                  </a:ext>
                </a:extLst>
              </a:tr>
            </a:tbl>
          </a:graphicData>
        </a:graphic>
      </p:graphicFrame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C0ECA9F6-540B-41AD-BD46-EF3FB9B2EA19}"/>
              </a:ext>
            </a:extLst>
          </p:cNvPr>
          <p:cNvCxnSpPr>
            <a:cxnSpLocks/>
          </p:cNvCxnSpPr>
          <p:nvPr/>
        </p:nvCxnSpPr>
        <p:spPr>
          <a:xfrm>
            <a:off x="12168336" y="4819464"/>
            <a:ext cx="0" cy="1620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042F40CD-21A6-42AD-B9EE-C1361889E941}"/>
              </a:ext>
            </a:extLst>
          </p:cNvPr>
          <p:cNvCxnSpPr>
            <a:cxnSpLocks/>
          </p:cNvCxnSpPr>
          <p:nvPr/>
        </p:nvCxnSpPr>
        <p:spPr>
          <a:xfrm>
            <a:off x="13248456" y="4819464"/>
            <a:ext cx="0" cy="1620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49FBD103-EDB6-43BD-91A8-53BB9C1D5CA3}"/>
              </a:ext>
            </a:extLst>
          </p:cNvPr>
          <p:cNvCxnSpPr>
            <a:cxnSpLocks/>
          </p:cNvCxnSpPr>
          <p:nvPr/>
        </p:nvCxnSpPr>
        <p:spPr>
          <a:xfrm>
            <a:off x="14436588" y="4819464"/>
            <a:ext cx="0" cy="1620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4EBFD178-B059-4565-A7DF-D23E76C4995C}"/>
              </a:ext>
            </a:extLst>
          </p:cNvPr>
          <p:cNvCxnSpPr>
            <a:cxnSpLocks/>
          </p:cNvCxnSpPr>
          <p:nvPr/>
        </p:nvCxnSpPr>
        <p:spPr>
          <a:xfrm>
            <a:off x="15624720" y="4819464"/>
            <a:ext cx="0" cy="1620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F7CA9A12-E16D-4212-BFB7-74D326C1C36C}"/>
              </a:ext>
            </a:extLst>
          </p:cNvPr>
          <p:cNvCxnSpPr>
            <a:cxnSpLocks/>
          </p:cNvCxnSpPr>
          <p:nvPr/>
        </p:nvCxnSpPr>
        <p:spPr>
          <a:xfrm>
            <a:off x="16812852" y="4819464"/>
            <a:ext cx="0" cy="1620000"/>
          </a:xfrm>
          <a:prstGeom prst="line">
            <a:avLst/>
          </a:prstGeom>
          <a:ln w="76200" cap="rnd">
            <a:solidFill>
              <a:srgbClr val="16A085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980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>
            <a:extLst>
              <a:ext uri="{FF2B5EF4-FFF2-40B4-BE49-F238E27FC236}">
                <a16:creationId xmlns:a16="http://schemas.microsoft.com/office/drawing/2014/main" xmlns="" id="{8D0FEFC1-0B27-43FC-853C-513A7CDF0E12}"/>
              </a:ext>
            </a:extLst>
          </p:cNvPr>
          <p:cNvSpPr txBox="1"/>
          <p:nvPr/>
        </p:nvSpPr>
        <p:spPr>
          <a:xfrm>
            <a:off x="0" y="266700"/>
            <a:ext cx="18288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spc="240" dirty="0">
                <a:solidFill>
                  <a:srgbClr val="96D3E8"/>
                </a:solidFill>
                <a:latin typeface="Plumb Black" pitchFamily="2" charset="0"/>
              </a:rPr>
              <a:t>Финансовое обеспечение реализации </a:t>
            </a:r>
          </a:p>
          <a:p>
            <a:pPr algn="ctr"/>
            <a:r>
              <a:rPr lang="ru-RU" sz="3600" b="1" spc="240" dirty="0">
                <a:solidFill>
                  <a:srgbClr val="96D3E8"/>
                </a:solidFill>
                <a:latin typeface="Plumb Black" pitchFamily="2" charset="0"/>
              </a:rPr>
              <a:t>национального проекта «Образование» в 2019 году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63F4114-F7F3-47BC-9E2F-DE1E3670F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"/>
            <a:ext cx="1095066" cy="1329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9F49AE36-4944-4601-B775-73906EA40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286324"/>
              </p:ext>
            </p:extLst>
          </p:nvPr>
        </p:nvGraphicFramePr>
        <p:xfrm>
          <a:off x="1399866" y="2552700"/>
          <a:ext cx="16078200" cy="6341913"/>
        </p:xfrm>
        <a:graphic>
          <a:graphicData uri="http://schemas.openxmlformats.org/drawingml/2006/table">
            <a:tbl>
              <a:tblPr firstRow="1" firstCol="1" bandRow="1"/>
              <a:tblGrid>
                <a:gridCol w="2063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15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2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607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953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324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регионального проекта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направления расходов (мероприятие регионального проекта)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Общий объем средств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Источники финансового обеспечения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Итоги 1 квартала 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 года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1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 Новосибирской области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4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Успех каждого ребенка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в общеобразовательных организациях, расположенных в сельской местности, условий для занятия физической культурой и спортом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13 458,50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10 497,60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2 960,90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соответствии с графиком финансирования средства поступят из федерального бюджета в 3 квартале 2019 года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7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активность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Реализация практик поддержки и развития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волонтерства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реализуемых в субъектах РФ, по итогам проведения Всероссийского конкурса лучших региональных практик поддержки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волонтерства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«Регион добрых дел»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9 887,81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9 492,30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395,51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соответствии с графиком финансирования средства поступят из федерального бюджета в 3 квартале 2019 года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Современная школа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Реализация мероприятий по содействию созданию в Новосибирской области новых мест в общеобразовательных организациях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486 845,50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375 285,10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111 560,40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Освоено: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205100,0 тыс. руб. федерального бюджета,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57848,8 тыс. рублей областного бюджета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2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510 191,81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395 275,00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114 916,81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591" marR="34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467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4145459"/>
            <a:ext cx="182880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000" b="1" spc="240" dirty="0">
                <a:solidFill>
                  <a:srgbClr val="96D3E8"/>
                </a:solidFill>
                <a:latin typeface="Plumb Black" pitchFamily="2" charset="0"/>
              </a:rPr>
              <a:t>СПАСИБО ЗА ВНИМАНИЕ!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xmlns="" id="{16ACDD33-9F06-4BEE-B3C4-5D8061DE53AD}"/>
              </a:ext>
            </a:extLst>
          </p:cNvPr>
          <p:cNvSpPr txBox="1"/>
          <p:nvPr/>
        </p:nvSpPr>
        <p:spPr>
          <a:xfrm>
            <a:off x="10992795" y="9474419"/>
            <a:ext cx="7193314" cy="335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2000" i="0" spc="120" dirty="0">
                <a:solidFill>
                  <a:srgbClr val="7687A1"/>
                </a:solidFill>
                <a:latin typeface="PlumbCondensed" pitchFamily="2" charset="0"/>
              </a:rPr>
              <a:t>Проект </a:t>
            </a:r>
            <a:r>
              <a:rPr lang="ru-RU" sz="2000" spc="120" dirty="0">
                <a:solidFill>
                  <a:srgbClr val="7687A1"/>
                </a:solidFill>
                <a:latin typeface="PlumbCondensed" pitchFamily="2" charset="0"/>
              </a:rPr>
              <a:t>«Успех каждого ребёнка»</a:t>
            </a:r>
            <a:endParaRPr lang="en-US" sz="2000" i="0" spc="120" dirty="0">
              <a:solidFill>
                <a:srgbClr val="7687A1"/>
              </a:solidFill>
              <a:latin typeface="PlumbCondensed" pitchFamily="2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B250B144-AF03-4C5C-AC3E-2ECCDA0E238D}"/>
              </a:ext>
            </a:extLst>
          </p:cNvPr>
          <p:cNvGrpSpPr/>
          <p:nvPr/>
        </p:nvGrpSpPr>
        <p:grpSpPr>
          <a:xfrm>
            <a:off x="762000" y="723900"/>
            <a:ext cx="1080000" cy="1080000"/>
            <a:chOff x="762000" y="723900"/>
            <a:chExt cx="1080000" cy="1080000"/>
          </a:xfrm>
        </p:grpSpPr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xmlns="" id="{74EEDBE7-C110-4CA3-9AF0-2BB2A1397270}"/>
                </a:ext>
              </a:extLst>
            </p:cNvPr>
            <p:cNvSpPr/>
            <p:nvPr/>
          </p:nvSpPr>
          <p:spPr>
            <a:xfrm rot="2700000">
              <a:off x="762000" y="723900"/>
              <a:ext cx="1080000" cy="108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D2D4D5"/>
                </a:gs>
              </a:gsLst>
              <a:lin ang="0" scaled="0"/>
            </a:gradFill>
            <a:ln w="76200">
              <a:gradFill>
                <a:gsLst>
                  <a:gs pos="0">
                    <a:srgbClr val="D2D4D5"/>
                  </a:gs>
                  <a:gs pos="100000">
                    <a:schemeClr val="bg1"/>
                  </a:gs>
                </a:gsLst>
                <a:lin ang="0" scaled="0"/>
              </a:gra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016D499B-0273-4E62-8026-67C0F8A6D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742" y="837124"/>
              <a:ext cx="804510" cy="853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786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266700"/>
            <a:ext cx="18288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spc="240" dirty="0">
                <a:solidFill>
                  <a:srgbClr val="96D3E8"/>
                </a:solidFill>
                <a:latin typeface="Plumb Black" pitchFamily="2" charset="0"/>
              </a:rPr>
              <a:t>Структура проектной деятельности областных исполнительных органах государственной власти Новосибирской области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5C3EDE6-1D33-42DA-986E-A3F4418CE2A4}"/>
              </a:ext>
            </a:extLst>
          </p:cNvPr>
          <p:cNvSpPr/>
          <p:nvPr/>
        </p:nvSpPr>
        <p:spPr>
          <a:xfrm>
            <a:off x="914400" y="1638300"/>
            <a:ext cx="17221200" cy="786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96D3E8"/>
              </a:buClr>
              <a:buSzPct val="110000"/>
              <a:buFont typeface="Arial" panose="020B0604020202020204" pitchFamily="34" charset="0"/>
              <a:buChar char="♦"/>
            </a:pPr>
            <a:r>
              <a:rPr lang="ru-RU" sz="3000" b="1" spc="138" dirty="0">
                <a:latin typeface="PlumbCondensed" pitchFamily="2" charset="0"/>
              </a:rPr>
              <a:t>1.</a:t>
            </a:r>
            <a:r>
              <a:rPr lang="ru-RU" sz="3000" spc="138" dirty="0">
                <a:latin typeface="PlumbCondensed" pitchFamily="2" charset="0"/>
              </a:rPr>
              <a:t> Совет </a:t>
            </a:r>
            <a:r>
              <a:rPr lang="ru-RU" sz="3000" spc="138" dirty="0">
                <a:solidFill>
                  <a:srgbClr val="0192DA"/>
                </a:solidFill>
                <a:latin typeface="PlumbCondensed" pitchFamily="2" charset="0"/>
              </a:rPr>
              <a:t>при Губернаторе Новосибирской области </a:t>
            </a:r>
            <a:r>
              <a:rPr lang="ru-RU" sz="3000" spc="138" dirty="0">
                <a:latin typeface="PlumbCondensed" pitchFamily="2" charset="0"/>
              </a:rPr>
              <a:t>по реализации Указа Президента Российской Федерации от 07.05.2018 № 204 «О национальных целях и стратегических задачах развития РФ на период до 2024 года» </a:t>
            </a:r>
          </a:p>
          <a:p>
            <a:pPr marL="342900" indent="-342900">
              <a:spcAft>
                <a:spcPts val="600"/>
              </a:spcAft>
              <a:buClr>
                <a:srgbClr val="96D3E8"/>
              </a:buClr>
              <a:buSzPct val="110000"/>
              <a:buFont typeface="Arial" panose="020B0604020202020204" pitchFamily="34" charset="0"/>
              <a:buChar char="♦"/>
            </a:pPr>
            <a:r>
              <a:rPr lang="ru-RU" sz="3000" b="1" spc="138" dirty="0">
                <a:latin typeface="PlumbCondensed" pitchFamily="2" charset="0"/>
              </a:rPr>
              <a:t>2. </a:t>
            </a:r>
            <a:r>
              <a:rPr lang="ru-RU" sz="3000" spc="138" dirty="0">
                <a:latin typeface="PlumbCondensed" pitchFamily="2" charset="0"/>
              </a:rPr>
              <a:t>Региональный Проектный комитет областных исполнительных органов государственной власти Новосибирской области, государственных органов Новосибирской области. </a:t>
            </a:r>
            <a:br>
              <a:rPr lang="ru-RU" sz="3000" spc="138" dirty="0">
                <a:latin typeface="PlumbCondensed" pitchFamily="2" charset="0"/>
              </a:rPr>
            </a:br>
            <a:r>
              <a:rPr lang="ru-RU" sz="3000" spc="138" dirty="0">
                <a:solidFill>
                  <a:srgbClr val="0192DA"/>
                </a:solidFill>
                <a:latin typeface="PlumbCondensed" pitchFamily="2" charset="0"/>
              </a:rPr>
              <a:t>Председатель – Губернатор Новосибирской области Травников А.А.</a:t>
            </a:r>
          </a:p>
          <a:p>
            <a:pPr marL="342900" indent="-342900">
              <a:spcAft>
                <a:spcPts val="600"/>
              </a:spcAft>
              <a:buClr>
                <a:srgbClr val="96D3E8"/>
              </a:buClr>
              <a:buSzPct val="110000"/>
              <a:buFont typeface="Arial" panose="020B0604020202020204" pitchFamily="34" charset="0"/>
              <a:buChar char="♦"/>
            </a:pPr>
            <a:r>
              <a:rPr lang="ru-RU" sz="3000" b="1" spc="138" dirty="0">
                <a:latin typeface="PlumbCondensed" pitchFamily="2" charset="0"/>
              </a:rPr>
              <a:t>3. </a:t>
            </a:r>
            <a:r>
              <a:rPr lang="ru-RU" sz="3000" spc="138" dirty="0">
                <a:latin typeface="PlumbCondensed" pitchFamily="2" charset="0"/>
              </a:rPr>
              <a:t>Региональный Проектный офис областных исполнительных органов государственной власти Новосибирской области, государственных органов Новосибирской. </a:t>
            </a:r>
            <a:br>
              <a:rPr lang="ru-RU" sz="3000" spc="138" dirty="0">
                <a:latin typeface="PlumbCondensed" pitchFamily="2" charset="0"/>
              </a:rPr>
            </a:br>
            <a:r>
              <a:rPr lang="ru-RU" sz="3000" spc="138" dirty="0">
                <a:solidFill>
                  <a:srgbClr val="0192DA"/>
                </a:solidFill>
                <a:latin typeface="PlumbCondensed" pitchFamily="2" charset="0"/>
              </a:rPr>
              <a:t>Функции осуществляет министерство экономического развития Новосибирской области</a:t>
            </a:r>
          </a:p>
          <a:p>
            <a:pPr marL="342900" indent="-342900">
              <a:spcAft>
                <a:spcPts val="600"/>
              </a:spcAft>
              <a:buClr>
                <a:srgbClr val="96D3E8"/>
              </a:buClr>
              <a:buSzPct val="110000"/>
              <a:buFont typeface="Arial" panose="020B0604020202020204" pitchFamily="34" charset="0"/>
              <a:buChar char="♦"/>
            </a:pPr>
            <a:r>
              <a:rPr lang="ru-RU" sz="3000" b="1" spc="138" dirty="0">
                <a:latin typeface="PlumbCondensed" pitchFamily="2" charset="0"/>
              </a:rPr>
              <a:t>4. </a:t>
            </a:r>
            <a:r>
              <a:rPr lang="ru-RU" sz="3000" spc="138" dirty="0">
                <a:latin typeface="PlumbCondensed" pitchFamily="2" charset="0"/>
              </a:rPr>
              <a:t>Отраслевой проектный комитет по национальному направлению стратегического развития Новосибирской области «Образование».</a:t>
            </a:r>
            <a:br>
              <a:rPr lang="ru-RU" sz="3000" spc="138" dirty="0">
                <a:latin typeface="PlumbCondensed" pitchFamily="2" charset="0"/>
              </a:rPr>
            </a:br>
            <a:r>
              <a:rPr lang="ru-RU" sz="3000" spc="138" dirty="0">
                <a:solidFill>
                  <a:srgbClr val="0192DA"/>
                </a:solidFill>
                <a:latin typeface="PlumbCondensed" pitchFamily="2" charset="0"/>
              </a:rPr>
              <a:t>Председатель – заместитель Губернатора Новосибирской области  Нелюбов С.А.</a:t>
            </a:r>
          </a:p>
          <a:p>
            <a:pPr marL="342900" indent="-342900">
              <a:spcAft>
                <a:spcPts val="600"/>
              </a:spcAft>
              <a:buClr>
                <a:srgbClr val="96D3E8"/>
              </a:buClr>
              <a:buSzPct val="110000"/>
              <a:buFont typeface="Arial" panose="020B0604020202020204" pitchFamily="34" charset="0"/>
              <a:buChar char="♦"/>
            </a:pPr>
            <a:r>
              <a:rPr lang="ru-RU" sz="3000" b="1" spc="138" dirty="0">
                <a:latin typeface="PlumbCondensed" pitchFamily="2" charset="0"/>
              </a:rPr>
              <a:t>5. </a:t>
            </a:r>
            <a:r>
              <a:rPr lang="ru-RU" sz="3000" spc="138" dirty="0">
                <a:latin typeface="PlumbCondensed" pitchFamily="2" charset="0"/>
              </a:rPr>
              <a:t>Отраслевой проектный офис по национальному направлению стратегического развития Новосибирской области «Образование».</a:t>
            </a:r>
            <a:br>
              <a:rPr lang="ru-RU" sz="3000" spc="138" dirty="0">
                <a:latin typeface="PlumbCondensed" pitchFamily="2" charset="0"/>
              </a:rPr>
            </a:br>
            <a:r>
              <a:rPr lang="ru-RU" sz="3000" spc="138" dirty="0">
                <a:solidFill>
                  <a:srgbClr val="0192DA"/>
                </a:solidFill>
                <a:latin typeface="PlumbCondensed" pitchFamily="2" charset="0"/>
              </a:rPr>
              <a:t>Руководитель – заместитель министра образования Новосибирской области Мануйлова И.В.</a:t>
            </a:r>
          </a:p>
          <a:p>
            <a:pPr marL="342900" indent="-342900">
              <a:spcAft>
                <a:spcPts val="600"/>
              </a:spcAft>
              <a:buClr>
                <a:srgbClr val="96D3E8"/>
              </a:buClr>
              <a:buSzPct val="110000"/>
              <a:buFont typeface="Arial" panose="020B0604020202020204" pitchFamily="34" charset="0"/>
              <a:buChar char="♦"/>
            </a:pPr>
            <a:r>
              <a:rPr lang="ru-RU" sz="3000" b="1" spc="138" dirty="0">
                <a:latin typeface="PlumbCondensed" pitchFamily="2" charset="0"/>
              </a:rPr>
              <a:t>6. </a:t>
            </a:r>
            <a:r>
              <a:rPr lang="ru-RU" sz="3000" spc="138" dirty="0">
                <a:latin typeface="PlumbCondensed" pitchFamily="2" charset="0"/>
              </a:rPr>
              <a:t>Рабочие группы по вопросам реализации национального проекта «Образование» и «Демография» </a:t>
            </a:r>
            <a:br>
              <a:rPr lang="ru-RU" sz="3000" spc="138" dirty="0">
                <a:latin typeface="PlumbCondensed" pitchFamily="2" charset="0"/>
              </a:rPr>
            </a:br>
            <a:r>
              <a:rPr lang="ru-RU" sz="3000" spc="138" dirty="0">
                <a:solidFill>
                  <a:srgbClr val="0192DA"/>
                </a:solidFill>
                <a:latin typeface="PlumbCondensed" pitchFamily="2" charset="0"/>
              </a:rPr>
              <a:t>на территории муниципальных районов и городских округов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2375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8600" y="2933700"/>
            <a:ext cx="17830800" cy="3352800"/>
            <a:chOff x="2342998" y="1385081"/>
            <a:chExt cx="17830800" cy="3352800"/>
          </a:xfrm>
        </p:grpSpPr>
        <p:sp>
          <p:nvSpPr>
            <p:cNvPr id="5" name="TextBox 5"/>
            <p:cNvSpPr txBox="1"/>
            <p:nvPr/>
          </p:nvSpPr>
          <p:spPr>
            <a:xfrm>
              <a:off x="2342998" y="1537005"/>
              <a:ext cx="17830800" cy="32008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ru-RU" sz="3200" b="1" spc="370" dirty="0">
                  <a:solidFill>
                    <a:srgbClr val="273755"/>
                  </a:solidFill>
                  <a:latin typeface="PlumbCondensed" pitchFamily="2" charset="0"/>
                </a:rPr>
                <a:t>                                      </a:t>
              </a:r>
              <a:r>
                <a:rPr lang="ru-RU" sz="4000" b="1" spc="370" dirty="0">
                  <a:solidFill>
                    <a:srgbClr val="0192DA"/>
                  </a:solidFill>
                  <a:latin typeface="Plumb Black" pitchFamily="2" charset="0"/>
                </a:rPr>
                <a:t>100 % </a:t>
              </a:r>
              <a:r>
                <a:rPr lang="ru-RU" sz="3200" b="1" spc="370" dirty="0">
                  <a:solidFill>
                    <a:srgbClr val="273755"/>
                  </a:solidFill>
                  <a:latin typeface="PlumbCondensed" pitchFamily="2" charset="0"/>
                </a:rPr>
                <a:t>образовательных организаций, расположенных на территории Новосибирской области обеспечены Интернет-соединением со скоростью соединения не менее </a:t>
              </a:r>
              <a:r>
                <a:rPr lang="ru-RU" sz="4000" b="1" spc="370" dirty="0">
                  <a:solidFill>
                    <a:srgbClr val="0192DA"/>
                  </a:solidFill>
                  <a:latin typeface="PlumbCondensed" pitchFamily="2" charset="0"/>
                </a:rPr>
                <a:t>100Мб/c</a:t>
              </a:r>
              <a:r>
                <a:rPr lang="ru-RU" sz="3200" b="1" spc="370" dirty="0">
                  <a:solidFill>
                    <a:srgbClr val="273755"/>
                  </a:solidFill>
                  <a:latin typeface="PlumbCondensed" pitchFamily="2" charset="0"/>
                </a:rPr>
                <a:t> – для образовательных организаций, расположенных в городах, </a:t>
              </a:r>
              <a:r>
                <a:rPr lang="ru-RU" sz="4000" b="1" spc="370" dirty="0">
                  <a:solidFill>
                    <a:srgbClr val="0192DA"/>
                  </a:solidFill>
                  <a:latin typeface="PlumbCondensed" pitchFamily="2" charset="0"/>
                </a:rPr>
                <a:t>50Мб/c</a:t>
              </a:r>
              <a:r>
                <a:rPr lang="ru-RU" sz="3200" b="1" spc="370" dirty="0">
                  <a:solidFill>
                    <a:srgbClr val="273755"/>
                  </a:solidFill>
                  <a:latin typeface="PlumbCondensed" pitchFamily="2" charset="0"/>
                </a:rPr>
                <a:t> – для образовательных организаций, расположенных в сельской местности и в поселках городского типа, </a:t>
              </a:r>
              <a:br>
                <a:rPr lang="ru-RU" sz="3200" b="1" spc="370" dirty="0">
                  <a:solidFill>
                    <a:srgbClr val="273755"/>
                  </a:solidFill>
                  <a:latin typeface="PlumbCondensed" pitchFamily="2" charset="0"/>
                </a:rPr>
              </a:br>
              <a:r>
                <a:rPr lang="ru-RU" sz="3200" b="1" spc="370" dirty="0">
                  <a:solidFill>
                    <a:srgbClr val="273755"/>
                  </a:solidFill>
                  <a:latin typeface="PlumbCondensed" pitchFamily="2" charset="0"/>
                </a:rPr>
                <a:t>а также гарантированным интернет-трафиком</a:t>
              </a:r>
            </a:p>
            <a:p>
              <a:pPr algn="just"/>
              <a:endParaRPr lang="ru-RU" sz="3200" b="1" spc="370" dirty="0">
                <a:solidFill>
                  <a:srgbClr val="273755"/>
                </a:solidFill>
                <a:latin typeface="PlumbCondensed" pitchFamily="2" charset="0"/>
              </a:endParaRPr>
            </a:p>
          </p:txBody>
        </p:sp>
        <p:sp>
          <p:nvSpPr>
            <p:cNvPr id="21" name="Ромб 20">
              <a:extLst>
                <a:ext uri="{FF2B5EF4-FFF2-40B4-BE49-F238E27FC236}">
                  <a16:creationId xmlns:a16="http://schemas.microsoft.com/office/drawing/2014/main" xmlns="" id="{EF85B96B-4691-4E4A-AEBC-8D6A7332D19E}"/>
                </a:ext>
              </a:extLst>
            </p:cNvPr>
            <p:cNvSpPr/>
            <p:nvPr/>
          </p:nvSpPr>
          <p:spPr>
            <a:xfrm>
              <a:off x="2641845" y="1416300"/>
              <a:ext cx="615553" cy="615553"/>
            </a:xfrm>
            <a:prstGeom prst="diamond">
              <a:avLst/>
            </a:prstGeom>
            <a:solidFill>
              <a:srgbClr val="96D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3" name="TextBox 4"/>
            <p:cNvSpPr txBox="1"/>
            <p:nvPr/>
          </p:nvSpPr>
          <p:spPr>
            <a:xfrm>
              <a:off x="3399408" y="1385081"/>
              <a:ext cx="5134992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4800" b="1" i="0" spc="240" dirty="0">
                  <a:solidFill>
                    <a:srgbClr val="96D3E8"/>
                  </a:solidFill>
                  <a:latin typeface="Plumb Black" pitchFamily="2" charset="0"/>
                </a:rPr>
                <a:t>Результат:</a:t>
              </a:r>
              <a:endParaRPr lang="en-US" sz="4800" b="1" i="0" spc="240" dirty="0">
                <a:solidFill>
                  <a:srgbClr val="96D3E8"/>
                </a:solidFill>
                <a:latin typeface="Plumb Black" pitchFamily="2" charset="0"/>
              </a:endParaRPr>
            </a:p>
          </p:txBody>
        </p:sp>
      </p:grpSp>
      <p:sp>
        <p:nvSpPr>
          <p:cNvPr id="14" name="TextBox 4">
            <a:extLst>
              <a:ext uri="{FF2B5EF4-FFF2-40B4-BE49-F238E27FC236}">
                <a16:creationId xmlns:a16="http://schemas.microsoft.com/office/drawing/2014/main" xmlns="" id="{8D0FEFC1-0B27-43FC-853C-513A7CDF0E12}"/>
              </a:ext>
            </a:extLst>
          </p:cNvPr>
          <p:cNvSpPr txBox="1"/>
          <p:nvPr/>
        </p:nvSpPr>
        <p:spPr>
          <a:xfrm>
            <a:off x="0" y="266700"/>
            <a:ext cx="18288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b="1" spc="240" dirty="0">
                <a:solidFill>
                  <a:srgbClr val="96D3E8"/>
                </a:solidFill>
                <a:latin typeface="Plumb Black" pitchFamily="2" charset="0"/>
              </a:rPr>
              <a:t>«Перекрестные» результаты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xmlns="" id="{29F241C6-EB07-4F25-836E-46FC3AD14097}"/>
              </a:ext>
            </a:extLst>
          </p:cNvPr>
          <p:cNvSpPr txBox="1"/>
          <p:nvPr/>
        </p:nvSpPr>
        <p:spPr>
          <a:xfrm>
            <a:off x="0" y="2171700"/>
            <a:ext cx="18288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spc="240" dirty="0">
                <a:solidFill>
                  <a:srgbClr val="713875"/>
                </a:solidFill>
                <a:latin typeface="Plumb Black" pitchFamily="2" charset="0"/>
              </a:rPr>
              <a:t>Национальные проекты: «Образование» и «Цифровая экономика»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A45201A6-68FF-4D8A-97E7-B71551DAD56A}"/>
              </a:ext>
            </a:extLst>
          </p:cNvPr>
          <p:cNvGrpSpPr/>
          <p:nvPr/>
        </p:nvGrpSpPr>
        <p:grpSpPr>
          <a:xfrm>
            <a:off x="228600" y="7589877"/>
            <a:ext cx="17830800" cy="738664"/>
            <a:chOff x="2342998" y="1385081"/>
            <a:chExt cx="17830800" cy="738664"/>
          </a:xfrm>
        </p:grpSpPr>
        <p:sp>
          <p:nvSpPr>
            <p:cNvPr id="18" name="TextBox 5">
              <a:extLst>
                <a:ext uri="{FF2B5EF4-FFF2-40B4-BE49-F238E27FC236}">
                  <a16:creationId xmlns:a16="http://schemas.microsoft.com/office/drawing/2014/main" xmlns="" id="{46D8C34F-C95E-4F19-A227-249F621CCF04}"/>
                </a:ext>
              </a:extLst>
            </p:cNvPr>
            <p:cNvSpPr txBox="1"/>
            <p:nvPr/>
          </p:nvSpPr>
          <p:spPr>
            <a:xfrm>
              <a:off x="2342998" y="1605704"/>
              <a:ext cx="17830800" cy="492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ru-RU" sz="3200" b="1" spc="370" dirty="0">
                  <a:solidFill>
                    <a:srgbClr val="273755"/>
                  </a:solidFill>
                  <a:latin typeface="PlumbCondensed" pitchFamily="2" charset="0"/>
                </a:rPr>
                <a:t>                                       Ввод объектов общего и дошкольного образования</a:t>
              </a:r>
            </a:p>
          </p:txBody>
        </p:sp>
        <p:sp>
          <p:nvSpPr>
            <p:cNvPr id="19" name="Ромб 18">
              <a:extLst>
                <a:ext uri="{FF2B5EF4-FFF2-40B4-BE49-F238E27FC236}">
                  <a16:creationId xmlns:a16="http://schemas.microsoft.com/office/drawing/2014/main" xmlns="" id="{D77A763C-C92A-4102-9ADD-99956371BF0C}"/>
                </a:ext>
              </a:extLst>
            </p:cNvPr>
            <p:cNvSpPr/>
            <p:nvPr/>
          </p:nvSpPr>
          <p:spPr>
            <a:xfrm>
              <a:off x="2641845" y="1416300"/>
              <a:ext cx="615553" cy="615553"/>
            </a:xfrm>
            <a:prstGeom prst="diamond">
              <a:avLst/>
            </a:prstGeom>
            <a:solidFill>
              <a:srgbClr val="96D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xmlns="" id="{0D53E707-2148-443C-ACAA-A2AB263E6600}"/>
                </a:ext>
              </a:extLst>
            </p:cNvPr>
            <p:cNvSpPr txBox="1"/>
            <p:nvPr/>
          </p:nvSpPr>
          <p:spPr>
            <a:xfrm>
              <a:off x="3399408" y="1385081"/>
              <a:ext cx="5134992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4800" b="1" i="0" spc="240" dirty="0">
                  <a:solidFill>
                    <a:srgbClr val="96D3E8"/>
                  </a:solidFill>
                  <a:latin typeface="Plumb Black" pitchFamily="2" charset="0"/>
                </a:rPr>
                <a:t>Результат:</a:t>
              </a:r>
              <a:endParaRPr lang="en-US" sz="4800" b="1" i="0" spc="240" dirty="0">
                <a:solidFill>
                  <a:srgbClr val="96D3E8"/>
                </a:solidFill>
                <a:latin typeface="Plumb Black" pitchFamily="2" charset="0"/>
              </a:endParaRPr>
            </a:p>
          </p:txBody>
        </p:sp>
      </p:grpSp>
      <p:sp>
        <p:nvSpPr>
          <p:cNvPr id="22" name="TextBox 4">
            <a:extLst>
              <a:ext uri="{FF2B5EF4-FFF2-40B4-BE49-F238E27FC236}">
                <a16:creationId xmlns:a16="http://schemas.microsoft.com/office/drawing/2014/main" xmlns="" id="{6CADBCFE-94A3-480C-A1B2-508038E37897}"/>
              </a:ext>
            </a:extLst>
          </p:cNvPr>
          <p:cNvSpPr txBox="1"/>
          <p:nvPr/>
        </p:nvSpPr>
        <p:spPr>
          <a:xfrm>
            <a:off x="0" y="6591300"/>
            <a:ext cx="18288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spc="240" dirty="0">
                <a:solidFill>
                  <a:srgbClr val="713875"/>
                </a:solidFill>
                <a:latin typeface="Plumb Black" pitchFamily="2" charset="0"/>
              </a:rPr>
              <a:t>Национальные проекты: «Образование», «Демография» </a:t>
            </a:r>
            <a:br>
              <a:rPr lang="ru-RU" sz="4000" b="1" spc="240" dirty="0">
                <a:solidFill>
                  <a:srgbClr val="713875"/>
                </a:solidFill>
                <a:latin typeface="Plumb Black" pitchFamily="2" charset="0"/>
              </a:rPr>
            </a:br>
            <a:r>
              <a:rPr lang="ru-RU" sz="4000" b="1" spc="240" dirty="0">
                <a:solidFill>
                  <a:srgbClr val="713875"/>
                </a:solidFill>
                <a:latin typeface="Plumb Black" pitchFamily="2" charset="0"/>
              </a:rPr>
              <a:t>и «Жилье и городская среда» 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63F4114-F7F3-47BC-9E2F-DE1E3670F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"/>
            <a:ext cx="1095066" cy="1329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2047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>
            <a:extLst>
              <a:ext uri="{FF2B5EF4-FFF2-40B4-BE49-F238E27FC236}">
                <a16:creationId xmlns:a16="http://schemas.microsoft.com/office/drawing/2014/main" xmlns="" id="{8D0FEFC1-0B27-43FC-853C-513A7CDF0E12}"/>
              </a:ext>
            </a:extLst>
          </p:cNvPr>
          <p:cNvSpPr txBox="1"/>
          <p:nvPr/>
        </p:nvSpPr>
        <p:spPr>
          <a:xfrm>
            <a:off x="0" y="266700"/>
            <a:ext cx="18288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b="1" spc="240" dirty="0">
                <a:solidFill>
                  <a:srgbClr val="96D3E8"/>
                </a:solidFill>
                <a:latin typeface="Plumb Black" pitchFamily="2" charset="0"/>
              </a:rPr>
              <a:t>Национальный проект «Демография»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63F4114-F7F3-47BC-9E2F-DE1E3670F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"/>
            <a:ext cx="1095066" cy="1329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AutoShape 2">
            <a:extLst>
              <a:ext uri="{FF2B5EF4-FFF2-40B4-BE49-F238E27FC236}">
                <a16:creationId xmlns:a16="http://schemas.microsoft.com/office/drawing/2014/main" xmlns="" id="{B7AC5A78-6D5F-4D99-8117-5CDD5B6D0190}"/>
              </a:ext>
            </a:extLst>
          </p:cNvPr>
          <p:cNvSpPr/>
          <p:nvPr/>
        </p:nvSpPr>
        <p:spPr>
          <a:xfrm>
            <a:off x="2971800" y="1428792"/>
            <a:ext cx="12703761" cy="1506856"/>
          </a:xfrm>
          <a:prstGeom prst="rect">
            <a:avLst/>
          </a:prstGeom>
          <a:solidFill>
            <a:srgbClr val="DCF1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just"/>
            <a:r>
              <a:rPr lang="ru-RU" sz="2800" spc="138" dirty="0">
                <a:latin typeface="PlumbCondensed" pitchFamily="2" charset="0"/>
              </a:rPr>
              <a:t>обеспечить возможность женщинам, воспитывающих детей дошкольного возраста, совмещать трудовую деятельность с семейными обязанностями, в том числе за счет повышения доступности дошкольного образования для детей в возрасте до трех лет</a:t>
            </a:r>
          </a:p>
        </p:txBody>
      </p:sp>
      <p:sp>
        <p:nvSpPr>
          <p:cNvPr id="24" name="AutoShape 7">
            <a:extLst>
              <a:ext uri="{FF2B5EF4-FFF2-40B4-BE49-F238E27FC236}">
                <a16:creationId xmlns:a16="http://schemas.microsoft.com/office/drawing/2014/main" xmlns="" id="{1E41F12F-26FC-4FD2-91C9-CC0C6535036D}"/>
              </a:ext>
            </a:extLst>
          </p:cNvPr>
          <p:cNvSpPr/>
          <p:nvPr/>
        </p:nvSpPr>
        <p:spPr>
          <a:xfrm>
            <a:off x="2971800" y="1183048"/>
            <a:ext cx="12703761" cy="398144"/>
          </a:xfrm>
          <a:prstGeom prst="rect">
            <a:avLst/>
          </a:prstGeom>
          <a:solidFill>
            <a:srgbClr val="3366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2800" spc="287" dirty="0">
                <a:solidFill>
                  <a:srgbClr val="F9FCFF"/>
                </a:solidFill>
                <a:latin typeface="Plumb Black" pitchFamily="2" charset="0"/>
              </a:rPr>
              <a:t>ЦЕЛЬ ПРОЕКТА: </a:t>
            </a:r>
          </a:p>
        </p:txBody>
      </p: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xmlns="" id="{FB137512-E649-4B76-9B3F-DEB1D4C6E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730468"/>
              </p:ext>
            </p:extLst>
          </p:nvPr>
        </p:nvGraphicFramePr>
        <p:xfrm>
          <a:off x="202094" y="6362700"/>
          <a:ext cx="17830804" cy="291614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711712">
                  <a:extLst>
                    <a:ext uri="{9D8B030D-6E8A-4147-A177-3AD203B41FA5}">
                      <a16:colId xmlns:a16="http://schemas.microsoft.com/office/drawing/2014/main" xmlns="" val="2929375313"/>
                    </a:ext>
                  </a:extLst>
                </a:gridCol>
                <a:gridCol w="1353182">
                  <a:extLst>
                    <a:ext uri="{9D8B030D-6E8A-4147-A177-3AD203B41FA5}">
                      <a16:colId xmlns:a16="http://schemas.microsoft.com/office/drawing/2014/main" xmlns="" val="3829849432"/>
                    </a:ext>
                  </a:extLst>
                </a:gridCol>
                <a:gridCol w="1353182">
                  <a:extLst>
                    <a:ext uri="{9D8B030D-6E8A-4147-A177-3AD203B41FA5}">
                      <a16:colId xmlns:a16="http://schemas.microsoft.com/office/drawing/2014/main" xmlns="" val="3875370149"/>
                    </a:ext>
                  </a:extLst>
                </a:gridCol>
                <a:gridCol w="1353182">
                  <a:extLst>
                    <a:ext uri="{9D8B030D-6E8A-4147-A177-3AD203B41FA5}">
                      <a16:colId xmlns:a16="http://schemas.microsoft.com/office/drawing/2014/main" xmlns="" val="3074047981"/>
                    </a:ext>
                  </a:extLst>
                </a:gridCol>
                <a:gridCol w="1353182">
                  <a:extLst>
                    <a:ext uri="{9D8B030D-6E8A-4147-A177-3AD203B41FA5}">
                      <a16:colId xmlns:a16="http://schemas.microsoft.com/office/drawing/2014/main" xmlns="" val="3374452425"/>
                    </a:ext>
                  </a:extLst>
                </a:gridCol>
                <a:gridCol w="1353182">
                  <a:extLst>
                    <a:ext uri="{9D8B030D-6E8A-4147-A177-3AD203B41FA5}">
                      <a16:colId xmlns:a16="http://schemas.microsoft.com/office/drawing/2014/main" xmlns="" val="2963499575"/>
                    </a:ext>
                  </a:extLst>
                </a:gridCol>
                <a:gridCol w="1353182">
                  <a:extLst>
                    <a:ext uri="{9D8B030D-6E8A-4147-A177-3AD203B41FA5}">
                      <a16:colId xmlns:a16="http://schemas.microsoft.com/office/drawing/2014/main" xmlns="" val="2436066118"/>
                    </a:ext>
                  </a:extLst>
                </a:gridCol>
              </a:tblGrid>
              <a:tr h="176442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lumb Medium" pitchFamily="2" charset="0"/>
                        </a:rPr>
                        <a:t>Показатель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2D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Plumb Medium" pitchFamily="2" charset="0"/>
                        </a:rPr>
                        <a:t>Период, год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2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436307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noProof="0" dirty="0">
                          <a:solidFill>
                            <a:schemeClr val="lt1"/>
                          </a:solidFill>
                          <a:latin typeface="Plumb Medium" pitchFamily="2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noProof="0" dirty="0">
                          <a:solidFill>
                            <a:schemeClr val="lt1"/>
                          </a:solidFill>
                          <a:latin typeface="Plumb Medium" pitchFamily="2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noProof="0" dirty="0">
                          <a:solidFill>
                            <a:schemeClr val="lt1"/>
                          </a:solidFill>
                          <a:latin typeface="Plumb Medium" pitchFamily="2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noProof="0" dirty="0">
                          <a:solidFill>
                            <a:schemeClr val="lt1"/>
                          </a:solidFill>
                          <a:latin typeface="Plumb Medium" pitchFamily="2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noProof="0" dirty="0">
                          <a:solidFill>
                            <a:schemeClr val="lt1"/>
                          </a:solidFill>
                          <a:latin typeface="Plumb Medium" pitchFamily="2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noProof="0" dirty="0">
                          <a:solidFill>
                            <a:schemeClr val="lt1"/>
                          </a:solidFill>
                          <a:latin typeface="Plumb Medium" pitchFamily="2" charset="0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2802108"/>
                  </a:ext>
                </a:extLst>
              </a:tr>
              <a:tr h="727065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PlumbCondensed" pitchFamily="2" charset="0"/>
                        </a:rPr>
                        <a:t>Численность воспитанников в возрасте до трех лет, посещающих государственные и муниципальные организации, осуществляющие образовательную деятельность по образовательным программам дошкольного образования, присмотр и уход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15 050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17 580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20 365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22 485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22 485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22 485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6626866"/>
                  </a:ext>
                </a:extLst>
              </a:tr>
              <a:tr h="72706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PlumbCondensed" pitchFamily="2" charset="0"/>
                        </a:rPr>
                        <a:t>Численность воспитанников в возрасте до трех лет, посещающих частные организации, осуществляющие образовательную деятельность по образовательным программам дошкольного образования, присмотр и уход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486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540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620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690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2160529"/>
                  </a:ext>
                </a:extLst>
              </a:tr>
              <a:tr h="4212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PlumbCondensed" pitchFamily="2" charset="0"/>
                        </a:rPr>
                        <a:t>Доступность дошкольного образования для детей в возрасте от полутора до трех лет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960029"/>
                  </a:ext>
                </a:extLst>
              </a:tr>
            </a:tbl>
          </a:graphicData>
        </a:graphic>
      </p:graphicFrame>
      <p:sp>
        <p:nvSpPr>
          <p:cNvPr id="26" name="TextBox 5">
            <a:extLst>
              <a:ext uri="{FF2B5EF4-FFF2-40B4-BE49-F238E27FC236}">
                <a16:creationId xmlns:a16="http://schemas.microsoft.com/office/drawing/2014/main" xmlns="" id="{7889B6B9-7982-477D-B0FD-393128E17388}"/>
              </a:ext>
            </a:extLst>
          </p:cNvPr>
          <p:cNvSpPr txBox="1"/>
          <p:nvPr/>
        </p:nvSpPr>
        <p:spPr>
          <a:xfrm>
            <a:off x="533399" y="3612565"/>
            <a:ext cx="17577477" cy="2292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spc="370" dirty="0">
                <a:solidFill>
                  <a:srgbClr val="273755"/>
                </a:solidFill>
                <a:latin typeface="PlumbCondensed" pitchFamily="2" charset="0"/>
              </a:rPr>
              <a:t>1. Создание условий для осуществления трудовой деятельности женщин, имеющих детей, включая достижение</a:t>
            </a:r>
            <a:br>
              <a:rPr lang="ru-RU" sz="2400" b="1" spc="370" dirty="0">
                <a:solidFill>
                  <a:srgbClr val="273755"/>
                </a:solidFill>
                <a:latin typeface="PlumbCondensed" pitchFamily="2" charset="0"/>
              </a:rPr>
            </a:br>
            <a:r>
              <a:rPr lang="ru-RU" sz="2400" b="1" spc="370" dirty="0">
                <a:solidFill>
                  <a:srgbClr val="273755"/>
                </a:solidFill>
                <a:latin typeface="PlumbCondensed" pitchFamily="2" charset="0"/>
              </a:rPr>
              <a:t> 100-процентной доступности (2021 год) дошкольного образования для детей в возрасте до трех лет (ответственный исполнитель </a:t>
            </a:r>
            <a:r>
              <a:rPr lang="ru-RU" sz="2400" b="1" spc="370" dirty="0" err="1">
                <a:solidFill>
                  <a:srgbClr val="273755"/>
                </a:solidFill>
                <a:latin typeface="PlumbCondensed" pitchFamily="2" charset="0"/>
              </a:rPr>
              <a:t>МТиСР</a:t>
            </a:r>
            <a:r>
              <a:rPr lang="ru-RU" sz="2400" b="1" spc="370" dirty="0">
                <a:solidFill>
                  <a:srgbClr val="273755"/>
                </a:solidFill>
                <a:latin typeface="PlumbCondensed" pitchFamily="2" charset="0"/>
              </a:rPr>
              <a:t> НСО)</a:t>
            </a:r>
          </a:p>
          <a:p>
            <a:pPr algn="just">
              <a:spcAft>
                <a:spcPts val="600"/>
              </a:spcAft>
            </a:pPr>
            <a:r>
              <a:rPr lang="ru-RU" sz="2400" b="1" spc="370" dirty="0">
                <a:solidFill>
                  <a:srgbClr val="273755"/>
                </a:solidFill>
                <a:latin typeface="PlumbCondensed" pitchFamily="2" charset="0"/>
              </a:rPr>
              <a:t>2. Создание дополнительных мест для детей в возрасте до трех лет в организациях и у индивидуальных предпринимателей, осуществляющих образовательную деятельность по образовательным программам дошкольного образования  и присмотру </a:t>
            </a:r>
            <a:br>
              <a:rPr lang="ru-RU" sz="2400" b="1" spc="370" dirty="0">
                <a:solidFill>
                  <a:srgbClr val="273755"/>
                </a:solidFill>
                <a:latin typeface="PlumbCondensed" pitchFamily="2" charset="0"/>
              </a:rPr>
            </a:br>
            <a:r>
              <a:rPr lang="ru-RU" sz="2400" b="1" spc="370" dirty="0">
                <a:solidFill>
                  <a:srgbClr val="273755"/>
                </a:solidFill>
                <a:latin typeface="PlumbCondensed" pitchFamily="2" charset="0"/>
              </a:rPr>
              <a:t>и уходу (ответственный исполнитель МО НСО)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29BEB46-C04C-4EA6-862F-F86DCD6A8B48}"/>
              </a:ext>
            </a:extLst>
          </p:cNvPr>
          <p:cNvSpPr/>
          <p:nvPr/>
        </p:nvSpPr>
        <p:spPr>
          <a:xfrm>
            <a:off x="137506" y="2987324"/>
            <a:ext cx="4087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3200" b="1" spc="370" dirty="0">
                <a:solidFill>
                  <a:srgbClr val="7687A1"/>
                </a:solidFill>
                <a:latin typeface="Plumb Black" pitchFamily="2" charset="0"/>
              </a:rPr>
              <a:t>Задачи проекта:</a:t>
            </a:r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xmlns="" id="{9162415D-7DAB-463A-AC60-1BADD5713E1A}"/>
              </a:ext>
            </a:extLst>
          </p:cNvPr>
          <p:cNvSpPr/>
          <p:nvPr/>
        </p:nvSpPr>
        <p:spPr>
          <a:xfrm rot="5400000">
            <a:off x="-53" y="3626907"/>
            <a:ext cx="560251" cy="347885"/>
          </a:xfrm>
          <a:prstGeom prst="triangle">
            <a:avLst/>
          </a:prstGeom>
          <a:solidFill>
            <a:srgbClr val="96D3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>
            <a:extLst>
              <a:ext uri="{FF2B5EF4-FFF2-40B4-BE49-F238E27FC236}">
                <a16:creationId xmlns:a16="http://schemas.microsoft.com/office/drawing/2014/main" xmlns="" id="{6DAB3A59-5235-4331-AE55-04F576B15359}"/>
              </a:ext>
            </a:extLst>
          </p:cNvPr>
          <p:cNvSpPr/>
          <p:nvPr/>
        </p:nvSpPr>
        <p:spPr>
          <a:xfrm rot="5400000">
            <a:off x="-53" y="4769907"/>
            <a:ext cx="560251" cy="347885"/>
          </a:xfrm>
          <a:prstGeom prst="triangle">
            <a:avLst/>
          </a:prstGeom>
          <a:solidFill>
            <a:srgbClr val="96D3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1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7DF666C-F7CE-45F6-80E4-90D215E4DC4A}"/>
              </a:ext>
            </a:extLst>
          </p:cNvPr>
          <p:cNvCxnSpPr>
            <a:cxnSpLocks/>
          </p:cNvCxnSpPr>
          <p:nvPr/>
        </p:nvCxnSpPr>
        <p:spPr>
          <a:xfrm>
            <a:off x="3294927" y="2845516"/>
            <a:ext cx="10896600" cy="0"/>
          </a:xfrm>
          <a:prstGeom prst="line">
            <a:avLst/>
          </a:prstGeom>
          <a:ln w="76200">
            <a:solidFill>
              <a:srgbClr val="96D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4"/>
          <p:cNvSpPr txBox="1"/>
          <p:nvPr/>
        </p:nvSpPr>
        <p:spPr>
          <a:xfrm>
            <a:off x="1689838" y="319087"/>
            <a:ext cx="16140962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spc="240" dirty="0">
                <a:solidFill>
                  <a:srgbClr val="96D3E8"/>
                </a:solidFill>
                <a:latin typeface="Plumb Black" pitchFamily="2" charset="0"/>
              </a:rPr>
              <a:t>Задача проекта: </a:t>
            </a:r>
          </a:p>
          <a:p>
            <a:pPr algn="just"/>
            <a:r>
              <a:rPr lang="ru-RU" sz="2600" b="1" spc="240" dirty="0">
                <a:solidFill>
                  <a:srgbClr val="96D3E8"/>
                </a:solidFill>
                <a:latin typeface="Plumb Black" pitchFamily="2" charset="0"/>
              </a:rPr>
              <a:t>создание дополнительных мест для детей в возрасте до трех лет в организациях и у индивидуальных предпринимателей, осуществляющих образовательную деятельность по образовательным программам дошкольного образования, присмотру и уходу</a:t>
            </a:r>
          </a:p>
        </p:txBody>
      </p:sp>
      <p:sp>
        <p:nvSpPr>
          <p:cNvPr id="21" name="Ромб 20">
            <a:extLst>
              <a:ext uri="{FF2B5EF4-FFF2-40B4-BE49-F238E27FC236}">
                <a16:creationId xmlns:a16="http://schemas.microsoft.com/office/drawing/2014/main" xmlns="" id="{EF85B96B-4691-4E4A-AEBC-8D6A7332D19E}"/>
              </a:ext>
            </a:extLst>
          </p:cNvPr>
          <p:cNvSpPr/>
          <p:nvPr/>
        </p:nvSpPr>
        <p:spPr>
          <a:xfrm>
            <a:off x="2913927" y="2476500"/>
            <a:ext cx="762000" cy="762000"/>
          </a:xfrm>
          <a:prstGeom prst="diamond">
            <a:avLst/>
          </a:prstGeom>
          <a:solidFill>
            <a:srgbClr val="96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xmlns="" id="{AFEDCD08-E6C5-43D0-A1C6-D9BDE3E7E796}"/>
              </a:ext>
            </a:extLst>
          </p:cNvPr>
          <p:cNvSpPr txBox="1"/>
          <p:nvPr/>
        </p:nvSpPr>
        <p:spPr>
          <a:xfrm>
            <a:off x="1570593" y="3233133"/>
            <a:ext cx="4289232" cy="572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55"/>
              </a:lnSpc>
            </a:pPr>
            <a:r>
              <a:rPr lang="ru-RU" sz="3200" spc="287" dirty="0">
                <a:solidFill>
                  <a:srgbClr val="7687A1"/>
                </a:solidFill>
                <a:latin typeface="Plumb Black" pitchFamily="2" charset="0"/>
              </a:rPr>
              <a:t>на 2018-2019 годы</a:t>
            </a:r>
          </a:p>
        </p:txBody>
      </p:sp>
      <p:sp>
        <p:nvSpPr>
          <p:cNvPr id="44" name="Ромб 43">
            <a:extLst>
              <a:ext uri="{FF2B5EF4-FFF2-40B4-BE49-F238E27FC236}">
                <a16:creationId xmlns:a16="http://schemas.microsoft.com/office/drawing/2014/main" xmlns="" id="{D2528029-7150-46CA-AE05-E53D8C3735C2}"/>
              </a:ext>
            </a:extLst>
          </p:cNvPr>
          <p:cNvSpPr/>
          <p:nvPr/>
        </p:nvSpPr>
        <p:spPr>
          <a:xfrm>
            <a:off x="13810527" y="2464516"/>
            <a:ext cx="762000" cy="762000"/>
          </a:xfrm>
          <a:prstGeom prst="diamond">
            <a:avLst/>
          </a:prstGeom>
          <a:solidFill>
            <a:srgbClr val="96D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14">
            <a:extLst>
              <a:ext uri="{FF2B5EF4-FFF2-40B4-BE49-F238E27FC236}">
                <a16:creationId xmlns:a16="http://schemas.microsoft.com/office/drawing/2014/main" xmlns="" id="{C0D5268E-3ADC-4D59-BEB7-75098E1D1B94}"/>
              </a:ext>
            </a:extLst>
          </p:cNvPr>
          <p:cNvSpPr txBox="1"/>
          <p:nvPr/>
        </p:nvSpPr>
        <p:spPr>
          <a:xfrm>
            <a:off x="12057927" y="3133495"/>
            <a:ext cx="4682385" cy="562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55"/>
              </a:lnSpc>
            </a:pPr>
            <a:r>
              <a:rPr lang="ru-RU" sz="2800" spc="287" dirty="0">
                <a:solidFill>
                  <a:srgbClr val="7687A1"/>
                </a:solidFill>
                <a:latin typeface="Plumb Black" pitchFamily="2" charset="0"/>
              </a:rPr>
              <a:t>на 2019-2021 годы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290A6501-2EEF-4C18-B67E-FA25CB413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"/>
            <a:ext cx="1095066" cy="1329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14">
            <a:extLst>
              <a:ext uri="{FF2B5EF4-FFF2-40B4-BE49-F238E27FC236}">
                <a16:creationId xmlns:a16="http://schemas.microsoft.com/office/drawing/2014/main" xmlns="" id="{2C491323-79B7-46C9-AF1A-C0A73E97B5A5}"/>
              </a:ext>
            </a:extLst>
          </p:cNvPr>
          <p:cNvSpPr txBox="1"/>
          <p:nvPr/>
        </p:nvSpPr>
        <p:spPr>
          <a:xfrm>
            <a:off x="1860565" y="6791991"/>
            <a:ext cx="2645051" cy="942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ru-RU" sz="6000" spc="287" dirty="0">
                <a:solidFill>
                  <a:srgbClr val="7687A1"/>
                </a:solidFill>
                <a:latin typeface="Plumb Black" pitchFamily="2" charset="0"/>
              </a:rPr>
              <a:t>2 110</a:t>
            </a:r>
            <a:br>
              <a:rPr lang="ru-RU" sz="6000" spc="287" dirty="0">
                <a:solidFill>
                  <a:srgbClr val="7687A1"/>
                </a:solidFill>
                <a:latin typeface="Plumb Black" pitchFamily="2" charset="0"/>
              </a:rPr>
            </a:br>
            <a:r>
              <a:rPr lang="ru-RU" sz="3600" spc="138" dirty="0">
                <a:latin typeface="Plumb Medium" pitchFamily="2" charset="0"/>
              </a:rPr>
              <a:t>мест</a:t>
            </a:r>
            <a:endParaRPr lang="en-US" sz="6000" b="0" i="0" spc="287" dirty="0">
              <a:solidFill>
                <a:srgbClr val="7687A1"/>
              </a:solidFill>
              <a:latin typeface="Plumb Black" pitchFamily="2" charset="0"/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xmlns="" id="{CAC02CB3-942E-4CCB-8DD5-01AB5A791E6E}"/>
              </a:ext>
            </a:extLst>
          </p:cNvPr>
          <p:cNvSpPr txBox="1"/>
          <p:nvPr/>
        </p:nvSpPr>
        <p:spPr>
          <a:xfrm>
            <a:off x="1860565" y="5515570"/>
            <a:ext cx="382149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ru-RU" sz="6000" spc="287" dirty="0">
                <a:solidFill>
                  <a:srgbClr val="7687A1"/>
                </a:solidFill>
                <a:latin typeface="Plumb Black" pitchFamily="2" charset="0"/>
              </a:rPr>
              <a:t>12</a:t>
            </a:r>
            <a:br>
              <a:rPr lang="ru-RU" sz="6000" spc="287" dirty="0">
                <a:solidFill>
                  <a:srgbClr val="7687A1"/>
                </a:solidFill>
                <a:latin typeface="Plumb Black" pitchFamily="2" charset="0"/>
              </a:rPr>
            </a:br>
            <a:r>
              <a:rPr lang="ru-RU" sz="3600" spc="138" dirty="0">
                <a:latin typeface="Plumb Medium" pitchFamily="2" charset="0"/>
              </a:rPr>
              <a:t>детских садов</a:t>
            </a:r>
            <a:endParaRPr lang="en-US" sz="6000" b="0" i="0" spc="287" dirty="0">
              <a:solidFill>
                <a:srgbClr val="7687A1"/>
              </a:solidFill>
              <a:latin typeface="Plumb Black" pitchFamily="2" charset="0"/>
            </a:endParaRP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xmlns="" id="{808C1708-DEFF-4C06-A15F-FC8CE9317065}"/>
              </a:ext>
            </a:extLst>
          </p:cNvPr>
          <p:cNvSpPr txBox="1"/>
          <p:nvPr/>
        </p:nvSpPr>
        <p:spPr>
          <a:xfrm>
            <a:off x="1560654" y="4220170"/>
            <a:ext cx="714447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ru-RU" sz="6000" spc="287" dirty="0">
                <a:solidFill>
                  <a:srgbClr val="713875"/>
                </a:solidFill>
                <a:latin typeface="Plumb Black" pitchFamily="2" charset="0"/>
              </a:rPr>
              <a:t>1 041 889 000 руб. </a:t>
            </a:r>
            <a:r>
              <a:rPr lang="ru-RU" sz="6000" spc="287" dirty="0">
                <a:solidFill>
                  <a:srgbClr val="7687A1"/>
                </a:solidFill>
                <a:latin typeface="Plumb Black" pitchFamily="2" charset="0"/>
              </a:rPr>
              <a:t/>
            </a:r>
            <a:br>
              <a:rPr lang="ru-RU" sz="6000" spc="287" dirty="0">
                <a:solidFill>
                  <a:srgbClr val="7687A1"/>
                </a:solidFill>
                <a:latin typeface="Plumb Black" pitchFamily="2" charset="0"/>
              </a:rPr>
            </a:br>
            <a:r>
              <a:rPr lang="ru-RU" sz="3600" spc="138" dirty="0">
                <a:latin typeface="Plumb Medium" pitchFamily="2" charset="0"/>
              </a:rPr>
              <a:t>федерального бюджета</a:t>
            </a:r>
            <a:endParaRPr lang="en-US" sz="6000" b="0" i="0" spc="287" dirty="0">
              <a:solidFill>
                <a:srgbClr val="7687A1"/>
              </a:solidFill>
              <a:latin typeface="Plumb Black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6C57603-43E7-4A8F-AB45-D7A6B6F1EFDB}"/>
              </a:ext>
            </a:extLst>
          </p:cNvPr>
          <p:cNvSpPr/>
          <p:nvPr/>
        </p:nvSpPr>
        <p:spPr>
          <a:xfrm>
            <a:off x="1860565" y="7723882"/>
            <a:ext cx="59301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370" dirty="0">
                <a:solidFill>
                  <a:srgbClr val="273755"/>
                </a:solidFill>
                <a:latin typeface="PlumbCondensed" pitchFamily="2" charset="0"/>
              </a:rPr>
              <a:t>Ввод объектов запланирован </a:t>
            </a:r>
          </a:p>
          <a:p>
            <a:r>
              <a:rPr lang="ru-RU" sz="3200" b="1" spc="370" dirty="0">
                <a:solidFill>
                  <a:srgbClr val="273755"/>
                </a:solidFill>
                <a:latin typeface="PlumbCondensed" pitchFamily="2" charset="0"/>
              </a:rPr>
              <a:t>на 2019 год</a:t>
            </a:r>
          </a:p>
        </p:txBody>
      </p:sp>
      <p:sp>
        <p:nvSpPr>
          <p:cNvPr id="55" name="TextBox 14">
            <a:extLst>
              <a:ext uri="{FF2B5EF4-FFF2-40B4-BE49-F238E27FC236}">
                <a16:creationId xmlns:a16="http://schemas.microsoft.com/office/drawing/2014/main" xmlns="" id="{BDB2E485-164F-4598-9439-7CD8BFCD4B47}"/>
              </a:ext>
            </a:extLst>
          </p:cNvPr>
          <p:cNvSpPr txBox="1"/>
          <p:nvPr/>
        </p:nvSpPr>
        <p:spPr>
          <a:xfrm>
            <a:off x="10833838" y="7325391"/>
            <a:ext cx="2645051" cy="942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ru-RU" sz="6000" spc="287" dirty="0">
                <a:solidFill>
                  <a:srgbClr val="7687A1"/>
                </a:solidFill>
                <a:latin typeface="Plumb Black" pitchFamily="2" charset="0"/>
              </a:rPr>
              <a:t>4 905</a:t>
            </a:r>
            <a:br>
              <a:rPr lang="ru-RU" sz="6000" spc="287" dirty="0">
                <a:solidFill>
                  <a:srgbClr val="7687A1"/>
                </a:solidFill>
                <a:latin typeface="Plumb Black" pitchFamily="2" charset="0"/>
              </a:rPr>
            </a:br>
            <a:r>
              <a:rPr lang="ru-RU" sz="3600" spc="138" dirty="0">
                <a:latin typeface="Plumb Medium" pitchFamily="2" charset="0"/>
              </a:rPr>
              <a:t>мест</a:t>
            </a:r>
            <a:endParaRPr lang="en-US" sz="6000" b="0" i="0" spc="287" dirty="0">
              <a:solidFill>
                <a:srgbClr val="7687A1"/>
              </a:solidFill>
              <a:latin typeface="Plumb Black" pitchFamily="2" charset="0"/>
            </a:endParaRPr>
          </a:p>
        </p:txBody>
      </p:sp>
      <p:sp>
        <p:nvSpPr>
          <p:cNvPr id="56" name="TextBox 14">
            <a:extLst>
              <a:ext uri="{FF2B5EF4-FFF2-40B4-BE49-F238E27FC236}">
                <a16:creationId xmlns:a16="http://schemas.microsoft.com/office/drawing/2014/main" xmlns="" id="{9A203284-F36D-491A-8E56-A9035F6BACFE}"/>
              </a:ext>
            </a:extLst>
          </p:cNvPr>
          <p:cNvSpPr txBox="1"/>
          <p:nvPr/>
        </p:nvSpPr>
        <p:spPr>
          <a:xfrm>
            <a:off x="10833838" y="6048970"/>
            <a:ext cx="382149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ru-RU" sz="6000" spc="287" dirty="0">
                <a:solidFill>
                  <a:srgbClr val="7687A1"/>
                </a:solidFill>
                <a:latin typeface="Plumb Black" pitchFamily="2" charset="0"/>
              </a:rPr>
              <a:t>27</a:t>
            </a:r>
            <a:br>
              <a:rPr lang="ru-RU" sz="6000" spc="287" dirty="0">
                <a:solidFill>
                  <a:srgbClr val="7687A1"/>
                </a:solidFill>
                <a:latin typeface="Plumb Black" pitchFamily="2" charset="0"/>
              </a:rPr>
            </a:br>
            <a:r>
              <a:rPr lang="ru-RU" sz="3600" spc="138" dirty="0">
                <a:latin typeface="Plumb Medium" pitchFamily="2" charset="0"/>
              </a:rPr>
              <a:t>детских садов</a:t>
            </a:r>
            <a:endParaRPr lang="en-US" sz="6000" b="0" i="0" spc="287" dirty="0">
              <a:solidFill>
                <a:srgbClr val="7687A1"/>
              </a:solidFill>
              <a:latin typeface="Plumb Black" pitchFamily="2" charset="0"/>
            </a:endParaRPr>
          </a:p>
        </p:txBody>
      </p:sp>
      <p:sp>
        <p:nvSpPr>
          <p:cNvPr id="57" name="TextBox 14">
            <a:extLst>
              <a:ext uri="{FF2B5EF4-FFF2-40B4-BE49-F238E27FC236}">
                <a16:creationId xmlns:a16="http://schemas.microsoft.com/office/drawing/2014/main" xmlns="" id="{D0A1FF1A-2564-4BF2-A353-1CE0BE051DE9}"/>
              </a:ext>
            </a:extLst>
          </p:cNvPr>
          <p:cNvSpPr txBox="1"/>
          <p:nvPr/>
        </p:nvSpPr>
        <p:spPr>
          <a:xfrm>
            <a:off x="10533927" y="4220170"/>
            <a:ext cx="714447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ru-RU" sz="6000" spc="287" dirty="0">
                <a:solidFill>
                  <a:srgbClr val="713875"/>
                </a:solidFill>
                <a:latin typeface="Plumb Black" pitchFamily="2" charset="0"/>
              </a:rPr>
              <a:t>3 422 954 000 руб. </a:t>
            </a:r>
            <a:r>
              <a:rPr lang="ru-RU" sz="6000" spc="287" dirty="0">
                <a:solidFill>
                  <a:srgbClr val="7687A1"/>
                </a:solidFill>
                <a:latin typeface="Plumb Black" pitchFamily="2" charset="0"/>
              </a:rPr>
              <a:t/>
            </a:r>
            <a:br>
              <a:rPr lang="ru-RU" sz="6000" spc="287" dirty="0">
                <a:solidFill>
                  <a:srgbClr val="7687A1"/>
                </a:solidFill>
                <a:latin typeface="Plumb Black" pitchFamily="2" charset="0"/>
              </a:rPr>
            </a:br>
            <a:r>
              <a:rPr lang="ru-RU" sz="3600" spc="138" dirty="0">
                <a:latin typeface="Plumb Medium" pitchFamily="2" charset="0"/>
              </a:rPr>
              <a:t>федерального бюджета</a:t>
            </a:r>
            <a:endParaRPr lang="en-US" sz="6000" b="0" i="0" spc="287" dirty="0">
              <a:solidFill>
                <a:srgbClr val="7687A1"/>
              </a:solidFill>
              <a:latin typeface="Plumb Black" pitchFamily="2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4A84C791-90FE-4F7C-B6F0-7DEC527A6B99}"/>
              </a:ext>
            </a:extLst>
          </p:cNvPr>
          <p:cNvSpPr/>
          <p:nvPr/>
        </p:nvSpPr>
        <p:spPr>
          <a:xfrm>
            <a:off x="10833838" y="8257282"/>
            <a:ext cx="59301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370" dirty="0">
                <a:solidFill>
                  <a:srgbClr val="273755"/>
                </a:solidFill>
                <a:latin typeface="PlumbCondensed" pitchFamily="2" charset="0"/>
              </a:rPr>
              <a:t>Ввод объектов запланирован</a:t>
            </a:r>
            <a:br>
              <a:rPr lang="ru-RU" sz="3200" b="1" spc="370" dirty="0">
                <a:solidFill>
                  <a:srgbClr val="273755"/>
                </a:solidFill>
                <a:latin typeface="PlumbCondensed" pitchFamily="2" charset="0"/>
              </a:rPr>
            </a:br>
            <a:r>
              <a:rPr lang="ru-RU" sz="3200" b="1" spc="370" dirty="0">
                <a:solidFill>
                  <a:srgbClr val="273755"/>
                </a:solidFill>
                <a:latin typeface="PlumbCondensed" pitchFamily="2" charset="0"/>
              </a:rPr>
              <a:t>на 2020-2021 годы</a:t>
            </a:r>
          </a:p>
        </p:txBody>
      </p:sp>
      <p:sp>
        <p:nvSpPr>
          <p:cNvPr id="59" name="TextBox 14">
            <a:extLst>
              <a:ext uri="{FF2B5EF4-FFF2-40B4-BE49-F238E27FC236}">
                <a16:creationId xmlns:a16="http://schemas.microsoft.com/office/drawing/2014/main" xmlns="" id="{ED034092-306A-4C94-91F9-7BA2DB0BEB3C}"/>
              </a:ext>
            </a:extLst>
          </p:cNvPr>
          <p:cNvSpPr txBox="1"/>
          <p:nvPr/>
        </p:nvSpPr>
        <p:spPr>
          <a:xfrm>
            <a:off x="10804542" y="5130460"/>
            <a:ext cx="4225185" cy="562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55"/>
              </a:lnSpc>
            </a:pPr>
            <a:r>
              <a:rPr lang="ru-RU" sz="2800" spc="287" dirty="0">
                <a:solidFill>
                  <a:srgbClr val="7687A1"/>
                </a:solidFill>
                <a:latin typeface="Plumb Black" pitchFamily="2" charset="0"/>
              </a:rPr>
              <a:t>Будет построено:</a:t>
            </a:r>
          </a:p>
        </p:txBody>
      </p:sp>
    </p:spTree>
    <p:extLst>
      <p:ext uri="{BB962C8B-B14F-4D97-AF65-F5344CB8AC3E}">
        <p14:creationId xmlns:p14="http://schemas.microsoft.com/office/powerpoint/2010/main" val="41431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>
            <a:extLst>
              <a:ext uri="{FF2B5EF4-FFF2-40B4-BE49-F238E27FC236}">
                <a16:creationId xmlns:a16="http://schemas.microsoft.com/office/drawing/2014/main" xmlns="" id="{8D0FEFC1-0B27-43FC-853C-513A7CDF0E12}"/>
              </a:ext>
            </a:extLst>
          </p:cNvPr>
          <p:cNvSpPr txBox="1"/>
          <p:nvPr/>
        </p:nvSpPr>
        <p:spPr>
          <a:xfrm>
            <a:off x="0" y="266700"/>
            <a:ext cx="18288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spc="240" dirty="0">
                <a:solidFill>
                  <a:srgbClr val="96D3E8"/>
                </a:solidFill>
                <a:latin typeface="Plumb Black" pitchFamily="2" charset="0"/>
              </a:rPr>
              <a:t>Национальный проект «Жилье и городская среда»</a:t>
            </a:r>
          </a:p>
          <a:p>
            <a:pPr algn="ctr"/>
            <a:r>
              <a:rPr lang="ru-RU" sz="4000" b="1" spc="240" dirty="0">
                <a:solidFill>
                  <a:srgbClr val="96D3E8"/>
                </a:solidFill>
                <a:latin typeface="Plumb Black" pitchFamily="2" charset="0"/>
              </a:rPr>
              <a:t>Региональный проект «Жилье»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63F4114-F7F3-47BC-9E2F-DE1E3670F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"/>
            <a:ext cx="1095066" cy="1329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5">
            <a:extLst>
              <a:ext uri="{FF2B5EF4-FFF2-40B4-BE49-F238E27FC236}">
                <a16:creationId xmlns:a16="http://schemas.microsoft.com/office/drawing/2014/main" xmlns="" id="{7889B6B9-7982-477D-B0FD-393128E17388}"/>
              </a:ext>
            </a:extLst>
          </p:cNvPr>
          <p:cNvSpPr txBox="1"/>
          <p:nvPr/>
        </p:nvSpPr>
        <p:spPr>
          <a:xfrm>
            <a:off x="4114800" y="1525169"/>
            <a:ext cx="12420600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3600" b="1" spc="370" dirty="0">
                <a:solidFill>
                  <a:srgbClr val="7687A1"/>
                </a:solidFill>
                <a:latin typeface="Plumb Black" pitchFamily="2" charset="0"/>
              </a:rPr>
              <a:t>2019 год – 1 детский сад, 2020 год – 3 школы</a:t>
            </a:r>
          </a:p>
          <a:p>
            <a:pPr algn="just">
              <a:spcAft>
                <a:spcPts val="600"/>
              </a:spcAft>
            </a:pPr>
            <a:r>
              <a:rPr lang="ru-RU" sz="2400" b="1" spc="370" dirty="0">
                <a:solidFill>
                  <a:srgbClr val="183048"/>
                </a:solidFill>
                <a:latin typeface="Plumb Black" pitchFamily="2" charset="0"/>
              </a:rPr>
              <a:t>На строительство данных объектов в 2019 году предусмотрено: </a:t>
            </a:r>
            <a:r>
              <a:rPr lang="ru-RU" sz="2400" b="1" spc="370" dirty="0">
                <a:solidFill>
                  <a:srgbClr val="713875"/>
                </a:solidFill>
                <a:latin typeface="Plumb Black" pitchFamily="2" charset="0"/>
              </a:rPr>
              <a:t>1 695 757 000 000 руб. </a:t>
            </a:r>
          </a:p>
          <a:p>
            <a:pPr algn="just">
              <a:spcAft>
                <a:spcPts val="600"/>
              </a:spcAft>
            </a:pPr>
            <a:r>
              <a:rPr lang="ru-RU" sz="2400" b="1" spc="370" dirty="0">
                <a:solidFill>
                  <a:srgbClr val="713875"/>
                </a:solidFill>
                <a:latin typeface="Plumb Black" pitchFamily="2" charset="0"/>
              </a:rPr>
              <a:t>      федерального бюджета - 1 013 311,4 тыс. рублей,  </a:t>
            </a:r>
          </a:p>
          <a:p>
            <a:pPr algn="just">
              <a:spcAft>
                <a:spcPts val="600"/>
              </a:spcAft>
            </a:pPr>
            <a:r>
              <a:rPr lang="ru-RU" sz="2400" b="1" spc="370" dirty="0">
                <a:solidFill>
                  <a:srgbClr val="713875"/>
                </a:solidFill>
                <a:latin typeface="Plumb Black" pitchFamily="2" charset="0"/>
              </a:rPr>
              <a:t>      областного  бюджета - 629 237,8  тыс. рублей, </a:t>
            </a:r>
          </a:p>
          <a:p>
            <a:pPr algn="just">
              <a:spcAft>
                <a:spcPts val="600"/>
              </a:spcAft>
            </a:pPr>
            <a:r>
              <a:rPr lang="ru-RU" sz="2400" b="1" spc="370" dirty="0">
                <a:solidFill>
                  <a:srgbClr val="713875"/>
                </a:solidFill>
                <a:latin typeface="Plumb Black" pitchFamily="2" charset="0"/>
              </a:rPr>
              <a:t>      бюджет г. Новосибирска – 53 207,8 тыс. рублей. 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xmlns="" id="{7665FDE7-898F-46F4-BA94-55ACED17DB38}"/>
              </a:ext>
            </a:extLst>
          </p:cNvPr>
          <p:cNvSpPr txBox="1"/>
          <p:nvPr/>
        </p:nvSpPr>
        <p:spPr>
          <a:xfrm>
            <a:off x="152400" y="4705440"/>
            <a:ext cx="18288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spc="240" dirty="0">
                <a:solidFill>
                  <a:srgbClr val="96D3E8"/>
                </a:solidFill>
                <a:latin typeface="Plumb Black" pitchFamily="2" charset="0"/>
              </a:rPr>
              <a:t>Национальный проект «Образование»</a:t>
            </a:r>
          </a:p>
          <a:p>
            <a:pPr algn="ctr"/>
            <a:r>
              <a:rPr lang="ru-RU" sz="3600" b="1" spc="240" dirty="0">
                <a:solidFill>
                  <a:srgbClr val="96D3E8"/>
                </a:solidFill>
                <a:latin typeface="Plumb Black" pitchFamily="2" charset="0"/>
              </a:rPr>
              <a:t>Программа введения новых мест в общеобразовательных организациях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399B8D54-9C1B-4106-82C3-96B21D90F844}"/>
              </a:ext>
            </a:extLst>
          </p:cNvPr>
          <p:cNvSpPr txBox="1"/>
          <p:nvPr/>
        </p:nvSpPr>
        <p:spPr>
          <a:xfrm>
            <a:off x="152400" y="7682486"/>
            <a:ext cx="18288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spc="240" dirty="0">
                <a:solidFill>
                  <a:srgbClr val="96D3E8"/>
                </a:solidFill>
                <a:latin typeface="Plumb Black" pitchFamily="2" charset="0"/>
              </a:rPr>
              <a:t>Национальный проект «Образование»</a:t>
            </a:r>
          </a:p>
          <a:p>
            <a:pPr algn="ctr"/>
            <a:r>
              <a:rPr lang="ru-RU" sz="3600" b="1" spc="240" dirty="0">
                <a:solidFill>
                  <a:srgbClr val="96D3E8"/>
                </a:solidFill>
                <a:latin typeface="Plumb Black" pitchFamily="2" charset="0"/>
              </a:rPr>
              <a:t>Региональный проект «Современная школа»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xmlns="" id="{4CC7C65D-E4E5-4D2F-B413-43D9444D41D3}"/>
              </a:ext>
            </a:extLst>
          </p:cNvPr>
          <p:cNvSpPr txBox="1"/>
          <p:nvPr/>
        </p:nvSpPr>
        <p:spPr>
          <a:xfrm>
            <a:off x="4724400" y="5906750"/>
            <a:ext cx="10667999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800" b="1" spc="370" dirty="0">
                <a:solidFill>
                  <a:srgbClr val="7687A1"/>
                </a:solidFill>
                <a:latin typeface="Plumb Black" pitchFamily="2" charset="0"/>
              </a:rPr>
              <a:t>2018 – </a:t>
            </a:r>
            <a:r>
              <a:rPr lang="ru-RU" sz="2800" b="1" spc="370" dirty="0" smtClean="0">
                <a:solidFill>
                  <a:srgbClr val="7687A1"/>
                </a:solidFill>
                <a:latin typeface="Plumb Black" pitchFamily="2" charset="0"/>
              </a:rPr>
              <a:t>1 общеобразовательная организация </a:t>
            </a:r>
            <a:endParaRPr lang="ru-RU" sz="2800" b="1" spc="370" dirty="0">
              <a:solidFill>
                <a:srgbClr val="7687A1"/>
              </a:solidFill>
              <a:latin typeface="Plumb Black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ru-RU" sz="2800" b="1" spc="370" dirty="0">
                <a:solidFill>
                  <a:srgbClr val="7687A1"/>
                </a:solidFill>
                <a:latin typeface="Plumb Black" pitchFamily="2" charset="0"/>
              </a:rPr>
              <a:t>2019 – </a:t>
            </a:r>
            <a:r>
              <a:rPr lang="ru-RU" sz="2800" b="1" spc="370" dirty="0">
                <a:solidFill>
                  <a:srgbClr val="7687A1"/>
                </a:solidFill>
                <a:latin typeface="Plumb Black" pitchFamily="2" charset="0"/>
              </a:rPr>
              <a:t>1 общеобразовательная организация </a:t>
            </a:r>
            <a:endParaRPr lang="ru-RU" sz="2800" b="1" spc="370" dirty="0">
              <a:solidFill>
                <a:srgbClr val="7687A1"/>
              </a:solidFill>
              <a:latin typeface="Plumb Black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ru-RU" sz="2800" b="1" spc="370" dirty="0">
                <a:solidFill>
                  <a:srgbClr val="7687A1"/>
                </a:solidFill>
                <a:latin typeface="Plumb Black" pitchFamily="2" charset="0"/>
              </a:rPr>
              <a:t>2020 – </a:t>
            </a:r>
            <a:r>
              <a:rPr lang="ru-RU" sz="2800" b="1" spc="370" dirty="0">
                <a:solidFill>
                  <a:srgbClr val="7687A1"/>
                </a:solidFill>
                <a:latin typeface="Plumb Black" pitchFamily="2" charset="0"/>
              </a:rPr>
              <a:t>1 общеобразовательная организация </a:t>
            </a:r>
            <a:endParaRPr lang="ru-RU" sz="2800" b="1" spc="370" dirty="0">
              <a:solidFill>
                <a:srgbClr val="7687A1"/>
              </a:solidFill>
              <a:latin typeface="Plumb Black" pitchFamily="2" charset="0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xmlns="" id="{0D89B6CD-8C9A-4518-8D96-27D0207B7999}"/>
              </a:ext>
            </a:extLst>
          </p:cNvPr>
          <p:cNvSpPr txBox="1"/>
          <p:nvPr/>
        </p:nvSpPr>
        <p:spPr>
          <a:xfrm>
            <a:off x="2476500" y="8903613"/>
            <a:ext cx="136398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800" b="1" spc="370" dirty="0">
                <a:solidFill>
                  <a:srgbClr val="7687A1"/>
                </a:solidFill>
                <a:latin typeface="Plumb Black" pitchFamily="2" charset="0"/>
              </a:rPr>
              <a:t>в 2019 – 2024 годы – 48 общеобразовательных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13375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63F4114-F7F3-47BC-9E2F-DE1E3670F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"/>
            <a:ext cx="1095066" cy="1329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FFA4192C-880B-4504-9767-C023626BC289}"/>
              </a:ext>
            </a:extLst>
          </p:cNvPr>
          <p:cNvGrpSpPr/>
          <p:nvPr/>
        </p:nvGrpSpPr>
        <p:grpSpPr>
          <a:xfrm>
            <a:off x="3929620" y="6184594"/>
            <a:ext cx="2102772" cy="517052"/>
            <a:chOff x="753167" y="2895253"/>
            <a:chExt cx="2102772" cy="667411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03DA7952-5F3A-4F56-A26E-A805019FBD90}"/>
                </a:ext>
              </a:extLst>
            </p:cNvPr>
            <p:cNvGrpSpPr/>
            <p:nvPr/>
          </p:nvGrpSpPr>
          <p:grpSpPr>
            <a:xfrm>
              <a:off x="753167" y="2895253"/>
              <a:ext cx="2086103" cy="444012"/>
              <a:chOff x="697890" y="6142124"/>
              <a:chExt cx="2134689" cy="444012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F8C3A864-F95D-40E3-ADC1-B51280FD4028}"/>
                  </a:ext>
                </a:extLst>
              </p:cNvPr>
              <p:cNvSpPr/>
              <p:nvPr/>
            </p:nvSpPr>
            <p:spPr>
              <a:xfrm>
                <a:off x="787661" y="6235995"/>
                <a:ext cx="2044918" cy="350141"/>
              </a:xfrm>
              <a:prstGeom prst="rect">
                <a:avLst/>
              </a:prstGeom>
              <a:solidFill>
                <a:srgbClr val="EBF5FB"/>
              </a:solidFill>
              <a:ln w="190500" cap="rnd">
                <a:solidFill>
                  <a:srgbClr val="EBF5FB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spcAft>
                    <a:spcPts val="450"/>
                  </a:spcAft>
                </a:pPr>
                <a:r>
                  <a:rPr lang="ru-RU" sz="900" b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ru-RU" sz="900" b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ru-RU" sz="825" b="1" dirty="0" err="1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Владимировский</a:t>
                </a:r>
                <a:r>
                  <a:rPr lang="ru-RU" sz="825" b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спуск</a:t>
                </a:r>
                <a:br>
                  <a:rPr lang="ru-RU" sz="825" b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ru-RU" sz="825" b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г. Новосибирск</a:t>
                </a:r>
              </a:p>
            </p:txBody>
          </p:sp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C5331CC2-B398-41C3-837B-D5970D6A56D3}"/>
                  </a:ext>
                </a:extLst>
              </p:cNvPr>
              <p:cNvSpPr/>
              <p:nvPr/>
            </p:nvSpPr>
            <p:spPr>
              <a:xfrm>
                <a:off x="697890" y="6142124"/>
                <a:ext cx="1763745" cy="46469"/>
              </a:xfrm>
              <a:prstGeom prst="rect">
                <a:avLst/>
              </a:prstGeom>
              <a:solidFill>
                <a:srgbClr val="F4F6F6"/>
              </a:solidFill>
              <a:ln w="190500" cap="rnd">
                <a:solidFill>
                  <a:srgbClr val="F4F6F6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57150" indent="-257150">
                  <a:spcAft>
                    <a:spcPts val="900"/>
                  </a:spcAft>
                  <a:buClr>
                    <a:srgbClr val="1ABC9C"/>
                  </a:buClr>
                  <a:buSzPct val="125000"/>
                  <a:buFont typeface="Arial" panose="020B0604020202020204" pitchFamily="34" charset="0"/>
                  <a:buChar char="►"/>
                </a:pPr>
                <a:r>
                  <a:rPr lang="ru-RU" sz="1500" b="1" dirty="0">
                    <a:solidFill>
                      <a:srgbClr val="1ABC9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220</a:t>
                </a:r>
                <a:r>
                  <a:rPr lang="ru-RU" sz="1500" b="1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мест</a:t>
                </a:r>
              </a:p>
            </p:txBody>
          </p:sp>
        </p:grp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4F63B0C0-F0D1-472F-8924-6835EF6D901C}"/>
                </a:ext>
              </a:extLst>
            </p:cNvPr>
            <p:cNvSpPr/>
            <p:nvPr/>
          </p:nvSpPr>
          <p:spPr>
            <a:xfrm>
              <a:off x="839939" y="3562664"/>
              <a:ext cx="2016000" cy="0"/>
            </a:xfrm>
            <a:prstGeom prst="rect">
              <a:avLst/>
            </a:prstGeom>
            <a:solidFill>
              <a:srgbClr val="5DADE2"/>
            </a:solidFill>
            <a:ln w="190500" cap="rnd">
              <a:solidFill>
                <a:srgbClr val="5DADE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05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С(К)ОШИ № 37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E1814373-652F-4C1A-B5E9-79765B1AEC0B}"/>
              </a:ext>
            </a:extLst>
          </p:cNvPr>
          <p:cNvGrpSpPr/>
          <p:nvPr/>
        </p:nvGrpSpPr>
        <p:grpSpPr>
          <a:xfrm>
            <a:off x="5100290" y="4542287"/>
            <a:ext cx="2137372" cy="344705"/>
            <a:chOff x="604286" y="5272042"/>
            <a:chExt cx="2129139" cy="42171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B7351BA5-A3AE-47DE-8456-6859499C008E}"/>
                </a:ext>
              </a:extLst>
            </p:cNvPr>
            <p:cNvSpPr/>
            <p:nvPr/>
          </p:nvSpPr>
          <p:spPr>
            <a:xfrm>
              <a:off x="694057" y="5396466"/>
              <a:ext cx="2039368" cy="297286"/>
            </a:xfrm>
            <a:prstGeom prst="rect">
              <a:avLst/>
            </a:prstGeom>
            <a:solidFill>
              <a:srgbClr val="EBF5FB"/>
            </a:solidFill>
            <a:ln w="190500" cap="rnd">
              <a:solidFill>
                <a:srgbClr val="EBF5F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>
                <a:spcAft>
                  <a:spcPts val="450"/>
                </a:spcAft>
              </a:pPr>
              <a: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г. Обь</a:t>
              </a:r>
              <a:b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8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Новосибирская область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6E19FC73-DE69-4359-8821-38DC07DAF8E3}"/>
                </a:ext>
              </a:extLst>
            </p:cNvPr>
            <p:cNvSpPr/>
            <p:nvPr/>
          </p:nvSpPr>
          <p:spPr>
            <a:xfrm>
              <a:off x="604286" y="5272042"/>
              <a:ext cx="1763745" cy="44042"/>
            </a:xfrm>
            <a:prstGeom prst="rect">
              <a:avLst/>
            </a:prstGeom>
            <a:solidFill>
              <a:srgbClr val="F4F6F6"/>
            </a:solidFill>
            <a:ln w="190500" cap="rnd">
              <a:solidFill>
                <a:srgbClr val="F4F6F6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57150" indent="-257150">
                <a:spcAft>
                  <a:spcPts val="900"/>
                </a:spcAft>
                <a:buClr>
                  <a:srgbClr val="1ABC9C"/>
                </a:buClr>
                <a:buSzPct val="125000"/>
                <a:buFont typeface="Arial" panose="020B0604020202020204" pitchFamily="34" charset="0"/>
                <a:buChar char="►"/>
              </a:pPr>
              <a:r>
                <a:rPr lang="ru-RU" sz="1500" b="1" dirty="0">
                  <a:solidFill>
                    <a:srgbClr val="1ABC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825</a:t>
              </a:r>
              <a:r>
                <a:rPr lang="ru-RU" sz="1500" b="1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мест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27C10024-5B72-413F-B982-D4C325CAA11E}"/>
              </a:ext>
            </a:extLst>
          </p:cNvPr>
          <p:cNvGrpSpPr/>
          <p:nvPr/>
        </p:nvGrpSpPr>
        <p:grpSpPr>
          <a:xfrm>
            <a:off x="2587230" y="4530638"/>
            <a:ext cx="2116003" cy="367245"/>
            <a:chOff x="604286" y="5347247"/>
            <a:chExt cx="2165285" cy="489660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4BDFDE03-4B91-45F0-924A-ACB9687EAA61}"/>
                </a:ext>
              </a:extLst>
            </p:cNvPr>
            <p:cNvSpPr/>
            <p:nvPr/>
          </p:nvSpPr>
          <p:spPr>
            <a:xfrm>
              <a:off x="694057" y="5512907"/>
              <a:ext cx="2075514" cy="324000"/>
            </a:xfrm>
            <a:prstGeom prst="rect">
              <a:avLst/>
            </a:prstGeom>
            <a:solidFill>
              <a:srgbClr val="EBF5FB"/>
            </a:solidFill>
            <a:ln w="190500" cap="rnd">
              <a:solidFill>
                <a:srgbClr val="EBF5F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>
                <a:spcAft>
                  <a:spcPts val="450"/>
                </a:spcAft>
              </a:pPr>
              <a: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ул. Первомайская  </a:t>
              </a:r>
              <a:b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г. Новосибирск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BF2312A9-660E-4331-99E3-D20EFAAEDC31}"/>
                </a:ext>
              </a:extLst>
            </p:cNvPr>
            <p:cNvSpPr/>
            <p:nvPr/>
          </p:nvSpPr>
          <p:spPr>
            <a:xfrm>
              <a:off x="604286" y="5347247"/>
              <a:ext cx="1919897" cy="48000"/>
            </a:xfrm>
            <a:prstGeom prst="rect">
              <a:avLst/>
            </a:prstGeom>
            <a:solidFill>
              <a:srgbClr val="F4F6F6"/>
            </a:solidFill>
            <a:ln w="190500" cap="rnd">
              <a:solidFill>
                <a:srgbClr val="F4F6F6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57150" indent="-257150">
                <a:spcAft>
                  <a:spcPts val="900"/>
                </a:spcAft>
                <a:buClr>
                  <a:srgbClr val="1ABC9C"/>
                </a:buClr>
                <a:buSzPct val="125000"/>
                <a:buFont typeface="Arial" panose="020B0604020202020204" pitchFamily="34" charset="0"/>
                <a:buChar char="►"/>
              </a:pPr>
              <a:r>
                <a:rPr lang="ru-RU" sz="1500" b="1" dirty="0">
                  <a:solidFill>
                    <a:srgbClr val="1ABC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1250</a:t>
              </a:r>
              <a:r>
                <a:rPr lang="ru-RU" sz="1500" b="1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мест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8BF5B26D-41CF-4CCE-9C4D-609CC0FC29ED}"/>
              </a:ext>
            </a:extLst>
          </p:cNvPr>
          <p:cNvGrpSpPr/>
          <p:nvPr/>
        </p:nvGrpSpPr>
        <p:grpSpPr>
          <a:xfrm>
            <a:off x="2633481" y="5248490"/>
            <a:ext cx="2080169" cy="541606"/>
            <a:chOff x="3220268" y="6660776"/>
            <a:chExt cx="2080169" cy="722141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07E34BB3-4F29-4734-97CD-F14BF423EFD2}"/>
                </a:ext>
              </a:extLst>
            </p:cNvPr>
            <p:cNvSpPr/>
            <p:nvPr/>
          </p:nvSpPr>
          <p:spPr>
            <a:xfrm>
              <a:off x="3265986" y="6804792"/>
              <a:ext cx="2030121" cy="398786"/>
            </a:xfrm>
            <a:prstGeom prst="rect">
              <a:avLst/>
            </a:prstGeom>
            <a:solidFill>
              <a:srgbClr val="EBF5FB"/>
            </a:solidFill>
            <a:ln w="190500" cap="rnd">
              <a:solidFill>
                <a:srgbClr val="EBF5F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>
                <a:spcAft>
                  <a:spcPts val="450"/>
                </a:spcAft>
              </a:pPr>
              <a: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ул. Гоголя</a:t>
              </a:r>
              <a:b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г. Новосибирск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90317791-2CE4-4AAE-A5AF-01C1374FB212}"/>
                </a:ext>
              </a:extLst>
            </p:cNvPr>
            <p:cNvSpPr/>
            <p:nvPr/>
          </p:nvSpPr>
          <p:spPr>
            <a:xfrm>
              <a:off x="3220268" y="6660776"/>
              <a:ext cx="1872000" cy="0"/>
            </a:xfrm>
            <a:prstGeom prst="rect">
              <a:avLst/>
            </a:prstGeom>
            <a:solidFill>
              <a:srgbClr val="F4F6F6"/>
            </a:solidFill>
            <a:ln w="190500" cap="rnd">
              <a:solidFill>
                <a:srgbClr val="F4F6F6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57150" indent="-257150">
                <a:spcAft>
                  <a:spcPts val="900"/>
                </a:spcAft>
                <a:buClr>
                  <a:srgbClr val="1ABC9C"/>
                </a:buClr>
                <a:buSzPct val="125000"/>
                <a:buFont typeface="Arial" panose="020B0604020202020204" pitchFamily="34" charset="0"/>
                <a:buChar char="►"/>
              </a:pPr>
              <a:r>
                <a:rPr lang="ru-RU" sz="1500" b="1" dirty="0">
                  <a:solidFill>
                    <a:srgbClr val="1ABC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472</a:t>
              </a:r>
              <a:r>
                <a:rPr lang="ru-RU" sz="1500" b="1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места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133BBF70-7139-4645-A234-05356C480A55}"/>
                </a:ext>
              </a:extLst>
            </p:cNvPr>
            <p:cNvSpPr/>
            <p:nvPr/>
          </p:nvSpPr>
          <p:spPr>
            <a:xfrm>
              <a:off x="3248437" y="7382917"/>
              <a:ext cx="2052000" cy="0"/>
            </a:xfrm>
            <a:prstGeom prst="rect">
              <a:avLst/>
            </a:prstGeom>
            <a:solidFill>
              <a:srgbClr val="5DADE2"/>
            </a:solidFill>
            <a:ln w="190500" cap="rnd">
              <a:solidFill>
                <a:srgbClr val="5DADE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05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Пристройка</a:t>
              </a:r>
            </a:p>
          </p:txBody>
        </p:sp>
      </p:grp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FB4B15F0-FFA6-42CC-B562-D7470C0C0339}"/>
              </a:ext>
            </a:extLst>
          </p:cNvPr>
          <p:cNvCxnSpPr>
            <a:cxnSpLocks/>
          </p:cNvCxnSpPr>
          <p:nvPr/>
        </p:nvCxnSpPr>
        <p:spPr>
          <a:xfrm flipH="1">
            <a:off x="2489460" y="2645367"/>
            <a:ext cx="4752000" cy="0"/>
          </a:xfrm>
          <a:prstGeom prst="line">
            <a:avLst/>
          </a:prstGeom>
          <a:ln w="76200" cap="rnd">
            <a:solidFill>
              <a:srgbClr val="2471A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2BCF05E6-446A-4FBC-958C-975757F21A6C}"/>
              </a:ext>
            </a:extLst>
          </p:cNvPr>
          <p:cNvSpPr/>
          <p:nvPr/>
        </p:nvSpPr>
        <p:spPr>
          <a:xfrm flipH="1">
            <a:off x="2489460" y="2240704"/>
            <a:ext cx="4896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гг. </a:t>
            </a:r>
            <a:endParaRPr lang="ru-RU" sz="1800" dirty="0">
              <a:solidFill>
                <a:srgbClr val="2471A3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0859DA3A-F212-4278-BFDB-D67E32467AEC}"/>
              </a:ext>
            </a:extLst>
          </p:cNvPr>
          <p:cNvGrpSpPr/>
          <p:nvPr/>
        </p:nvGrpSpPr>
        <p:grpSpPr>
          <a:xfrm>
            <a:off x="3172383" y="2659202"/>
            <a:ext cx="4580719" cy="1565315"/>
            <a:chOff x="3157282" y="5776619"/>
            <a:chExt cx="4580719" cy="2087087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38BDCD1B-35F9-46C5-B40F-956D57FB050D}"/>
                </a:ext>
              </a:extLst>
            </p:cNvPr>
            <p:cNvSpPr/>
            <p:nvPr/>
          </p:nvSpPr>
          <p:spPr>
            <a:xfrm>
              <a:off x="3157282" y="5776619"/>
              <a:ext cx="210506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Выделено средств:</a:t>
              </a:r>
              <a:endParaRPr lang="ru-RU" sz="1428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2F0C3E09-AA39-4D51-8DA2-6A35E8609861}"/>
                </a:ext>
              </a:extLst>
            </p:cNvPr>
            <p:cNvSpPr/>
            <p:nvPr/>
          </p:nvSpPr>
          <p:spPr>
            <a:xfrm>
              <a:off x="4747847" y="6641311"/>
              <a:ext cx="29901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b="1" dirty="0">
                  <a:ln w="1905"/>
                  <a:solidFill>
                    <a:srgbClr val="5DADE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3,2</a:t>
              </a:r>
              <a:r>
                <a:rPr lang="ru-RU" sz="1350" b="1" dirty="0">
                  <a:ln w="1905"/>
                  <a:solidFill>
                    <a:srgbClr val="5DADE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                               </a:t>
              </a:r>
              <a:endParaRPr lang="ru-RU" sz="1200" b="1" dirty="0">
                <a:ln w="1905"/>
                <a:solidFill>
                  <a:srgbClr val="5DAD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ru-RU" sz="900" b="1" dirty="0">
                  <a:ln w="1905"/>
                  <a:solidFill>
                    <a:srgbClr val="5DADE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Муниципальный бюджет</a:t>
              </a:r>
              <a:r>
                <a:rPr lang="ru-RU" sz="1050" b="1" dirty="0">
                  <a:ln w="1905"/>
                  <a:solidFill>
                    <a:srgbClr val="5DADE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aphicFrame>
          <p:nvGraphicFramePr>
            <p:cNvPr id="36" name="Диаграмма 35">
              <a:extLst>
                <a:ext uri="{FF2B5EF4-FFF2-40B4-BE49-F238E27FC236}">
                  <a16:creationId xmlns:a16="http://schemas.microsoft.com/office/drawing/2014/main" xmlns="" id="{2164A609-BC2B-4972-8A45-C68DBBBDBE8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49273789"/>
                </p:ext>
              </p:extLst>
            </p:nvPr>
          </p:nvGraphicFramePr>
          <p:xfrm>
            <a:off x="3172995" y="6100715"/>
            <a:ext cx="1740590" cy="16601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96F27D58-A773-4A0F-AB1A-CC908E229F94}"/>
                </a:ext>
              </a:extLst>
            </p:cNvPr>
            <p:cNvSpPr/>
            <p:nvPr/>
          </p:nvSpPr>
          <p:spPr>
            <a:xfrm>
              <a:off x="3246690" y="6467548"/>
              <a:ext cx="1518976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300" b="1" dirty="0">
                  <a:ln w="1905"/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2, 781</a:t>
              </a:r>
            </a:p>
            <a:p>
              <a:pPr algn="ctr"/>
              <a:r>
                <a:rPr lang="ru-RU" b="1" dirty="0">
                  <a:ln w="1905"/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млрд </a:t>
              </a:r>
              <a:r>
                <a:rPr lang="ru-RU" sz="1350" b="1" dirty="0">
                  <a:ln w="1905"/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₽</a:t>
              </a:r>
              <a:endParaRPr lang="ru-RU" b="1" dirty="0">
                <a:ln w="1905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CF90321A-D622-4141-AC47-75F65ADF5DAB}"/>
                </a:ext>
              </a:extLst>
            </p:cNvPr>
            <p:cNvSpPr/>
            <p:nvPr/>
          </p:nvSpPr>
          <p:spPr>
            <a:xfrm>
              <a:off x="4414727" y="6106478"/>
              <a:ext cx="320705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b="1" dirty="0">
                  <a:ln w="1905"/>
                  <a:solidFill>
                    <a:srgbClr val="13708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56,1</a:t>
              </a:r>
              <a:r>
                <a:rPr lang="ru-RU" sz="1350" b="1" dirty="0">
                  <a:ln w="1905"/>
                  <a:solidFill>
                    <a:srgbClr val="13708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</a:p>
            <a:p>
              <a:r>
                <a:rPr lang="ru-RU" sz="1200" b="1" dirty="0">
                  <a:ln w="1905"/>
                  <a:solidFill>
                    <a:srgbClr val="13708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</a:t>
              </a:r>
              <a:r>
                <a:rPr lang="ru-RU" sz="1050" b="1" dirty="0">
                  <a:ln w="1905"/>
                  <a:solidFill>
                    <a:srgbClr val="13708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Областной бюджет </a:t>
              </a:r>
              <a:endParaRPr lang="ru-RU" sz="1200" b="1" dirty="0">
                <a:ln w="1905"/>
                <a:solidFill>
                  <a:srgbClr val="1370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7297FBC0-8CBF-43E5-A3B8-B67C4BF2D36A}"/>
                </a:ext>
              </a:extLst>
            </p:cNvPr>
            <p:cNvSpPr/>
            <p:nvPr/>
          </p:nvSpPr>
          <p:spPr>
            <a:xfrm>
              <a:off x="4402521" y="7186598"/>
              <a:ext cx="281855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b="1" dirty="0">
                  <a:ln w="1905"/>
                  <a:solidFill>
                    <a:srgbClr val="16A08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40,7</a:t>
              </a:r>
              <a:r>
                <a:rPr lang="ru-RU" sz="1350" b="1" dirty="0">
                  <a:ln w="1905"/>
                  <a:solidFill>
                    <a:srgbClr val="16A08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                               </a:t>
              </a:r>
              <a:endParaRPr lang="ru-RU" sz="1200" b="1" dirty="0">
                <a:ln w="1905"/>
                <a:solidFill>
                  <a:srgbClr val="16A0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ru-RU" sz="1050" b="1" dirty="0">
                  <a:ln w="1905"/>
                  <a:solidFill>
                    <a:srgbClr val="16A08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Федеральный бюджет</a:t>
              </a:r>
              <a:r>
                <a:rPr lang="ru-RU" sz="1200" b="1" dirty="0">
                  <a:ln w="1905"/>
                  <a:solidFill>
                    <a:srgbClr val="16A08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44D6768C-1D24-4DD1-B832-10FCA47341AC}"/>
              </a:ext>
            </a:extLst>
          </p:cNvPr>
          <p:cNvGrpSpPr/>
          <p:nvPr/>
        </p:nvGrpSpPr>
        <p:grpSpPr>
          <a:xfrm>
            <a:off x="11455398" y="2683587"/>
            <a:ext cx="4580719" cy="1565315"/>
            <a:chOff x="3157282" y="5776619"/>
            <a:chExt cx="4580719" cy="2087087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18FD871B-800F-4BC1-BFCC-24BE75543C13}"/>
                </a:ext>
              </a:extLst>
            </p:cNvPr>
            <p:cNvSpPr/>
            <p:nvPr/>
          </p:nvSpPr>
          <p:spPr>
            <a:xfrm>
              <a:off x="3157282" y="5776619"/>
              <a:ext cx="210506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Выделено средств:</a:t>
              </a:r>
              <a:endParaRPr lang="ru-RU" sz="1428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6F212A8E-BBB2-4EC4-9796-CF8F745B6ED8}"/>
                </a:ext>
              </a:extLst>
            </p:cNvPr>
            <p:cNvSpPr/>
            <p:nvPr/>
          </p:nvSpPr>
          <p:spPr>
            <a:xfrm>
              <a:off x="4747847" y="6641312"/>
              <a:ext cx="29901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b="1" dirty="0">
                  <a:ln w="1905"/>
                  <a:solidFill>
                    <a:srgbClr val="5DADE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0,4</a:t>
              </a:r>
              <a:r>
                <a:rPr lang="ru-RU" sz="1350" b="1" dirty="0">
                  <a:ln w="1905"/>
                  <a:solidFill>
                    <a:srgbClr val="5DADE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                               </a:t>
              </a:r>
              <a:endParaRPr lang="ru-RU" sz="1200" b="1" dirty="0">
                <a:ln w="1905"/>
                <a:solidFill>
                  <a:srgbClr val="5DADE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ru-RU" sz="900" b="1" dirty="0">
                  <a:ln w="1905"/>
                  <a:solidFill>
                    <a:srgbClr val="5DADE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Муниципальный бюджет</a:t>
              </a:r>
              <a:r>
                <a:rPr lang="ru-RU" sz="1050" b="1" dirty="0">
                  <a:ln w="1905"/>
                  <a:solidFill>
                    <a:srgbClr val="5DADE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aphicFrame>
          <p:nvGraphicFramePr>
            <p:cNvPr id="44" name="Диаграмма 43">
              <a:extLst>
                <a:ext uri="{FF2B5EF4-FFF2-40B4-BE49-F238E27FC236}">
                  <a16:creationId xmlns:a16="http://schemas.microsoft.com/office/drawing/2014/main" xmlns="" id="{2B88D371-A75D-433E-9081-52A0C482460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77258695"/>
                </p:ext>
              </p:extLst>
            </p:nvPr>
          </p:nvGraphicFramePr>
          <p:xfrm>
            <a:off x="3172995" y="6100715"/>
            <a:ext cx="1740590" cy="16601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7FB8982D-AD66-4F2A-A990-F19E0406BE86}"/>
                </a:ext>
              </a:extLst>
            </p:cNvPr>
            <p:cNvSpPr/>
            <p:nvPr/>
          </p:nvSpPr>
          <p:spPr>
            <a:xfrm>
              <a:off x="3245003" y="6433206"/>
              <a:ext cx="1446968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300" b="1" dirty="0">
                  <a:ln w="1905"/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4,553</a:t>
              </a:r>
            </a:p>
            <a:p>
              <a:pPr algn="ctr"/>
              <a:r>
                <a:rPr lang="ru-RU" sz="1800" b="1" dirty="0">
                  <a:ln w="1905"/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млрд </a:t>
              </a:r>
              <a:r>
                <a:rPr lang="ru-RU" sz="1350" b="1" dirty="0">
                  <a:ln w="1905"/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₽</a:t>
              </a:r>
              <a:endParaRPr lang="ru-RU" sz="1800" b="1" dirty="0">
                <a:ln w="1905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F5A3D63E-CA0A-456F-8307-D6942E0B59CB}"/>
                </a:ext>
              </a:extLst>
            </p:cNvPr>
            <p:cNvSpPr/>
            <p:nvPr/>
          </p:nvSpPr>
          <p:spPr>
            <a:xfrm>
              <a:off x="4414727" y="6106478"/>
              <a:ext cx="320705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b="1" dirty="0">
                  <a:ln w="1905"/>
                  <a:solidFill>
                    <a:srgbClr val="13708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71,6</a:t>
              </a:r>
              <a:r>
                <a:rPr lang="ru-RU" sz="1350" b="1" dirty="0">
                  <a:ln w="1905"/>
                  <a:solidFill>
                    <a:srgbClr val="13708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</a:p>
            <a:p>
              <a:r>
                <a:rPr lang="ru-RU" sz="1200" b="1" dirty="0">
                  <a:ln w="1905"/>
                  <a:solidFill>
                    <a:srgbClr val="13708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</a:t>
              </a:r>
              <a:r>
                <a:rPr lang="ru-RU" sz="1050" b="1" dirty="0">
                  <a:ln w="1905"/>
                  <a:solidFill>
                    <a:srgbClr val="13708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Областной бюджет </a:t>
              </a:r>
              <a:endParaRPr lang="ru-RU" sz="1200" b="1" dirty="0">
                <a:ln w="1905"/>
                <a:solidFill>
                  <a:srgbClr val="1370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BC5B3D15-AC7C-4830-B1AB-12DF1B133C97}"/>
                </a:ext>
              </a:extLst>
            </p:cNvPr>
            <p:cNvSpPr/>
            <p:nvPr/>
          </p:nvSpPr>
          <p:spPr>
            <a:xfrm>
              <a:off x="4402521" y="7186598"/>
              <a:ext cx="281855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b="1" dirty="0">
                  <a:ln w="1905"/>
                  <a:solidFill>
                    <a:srgbClr val="16A08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28</a:t>
              </a:r>
              <a:r>
                <a:rPr lang="ru-RU" sz="1350" b="1" dirty="0">
                  <a:ln w="1905"/>
                  <a:solidFill>
                    <a:srgbClr val="16A08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                               </a:t>
              </a:r>
              <a:endParaRPr lang="ru-RU" sz="1200" b="1" dirty="0">
                <a:ln w="1905"/>
                <a:solidFill>
                  <a:srgbClr val="16A0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ru-RU" sz="1050" b="1" dirty="0">
                  <a:ln w="1905"/>
                  <a:solidFill>
                    <a:srgbClr val="16A08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Федеральный бюджет</a:t>
              </a:r>
              <a:r>
                <a:rPr lang="ru-RU" sz="1200" b="1" dirty="0">
                  <a:ln w="1905"/>
                  <a:solidFill>
                    <a:srgbClr val="16A08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xmlns="" id="{3D2EBCC1-DC92-47E8-92A3-5D5E693C1D97}"/>
              </a:ext>
            </a:extLst>
          </p:cNvPr>
          <p:cNvGrpSpPr/>
          <p:nvPr/>
        </p:nvGrpSpPr>
        <p:grpSpPr>
          <a:xfrm>
            <a:off x="5161823" y="5259280"/>
            <a:ext cx="2080169" cy="530814"/>
            <a:chOff x="3220268" y="6660776"/>
            <a:chExt cx="2080169" cy="707752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4F667FE9-FB64-4DD3-81AC-B39554868C95}"/>
                </a:ext>
              </a:extLst>
            </p:cNvPr>
            <p:cNvSpPr/>
            <p:nvPr/>
          </p:nvSpPr>
          <p:spPr>
            <a:xfrm>
              <a:off x="3265986" y="6804792"/>
              <a:ext cx="2030121" cy="398786"/>
            </a:xfrm>
            <a:prstGeom prst="rect">
              <a:avLst/>
            </a:prstGeom>
            <a:solidFill>
              <a:srgbClr val="EBF5FB"/>
            </a:solidFill>
            <a:ln w="190500" cap="rnd">
              <a:solidFill>
                <a:srgbClr val="EBF5F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>
                <a:spcAft>
                  <a:spcPts val="450"/>
                </a:spcAft>
              </a:pPr>
              <a: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г. Черепаново</a:t>
              </a:r>
              <a:b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825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Новосибирская область</a:t>
              </a:r>
            </a:p>
            <a:p>
              <a:pPr algn="r">
                <a:spcAft>
                  <a:spcPts val="450"/>
                </a:spcAft>
              </a:pPr>
              <a:endParaRPr lang="ru-RU" sz="9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2DF02DC1-DD3A-4B81-95D2-B75C99FB7CD4}"/>
                </a:ext>
              </a:extLst>
            </p:cNvPr>
            <p:cNvSpPr/>
            <p:nvPr/>
          </p:nvSpPr>
          <p:spPr>
            <a:xfrm>
              <a:off x="3220268" y="6660776"/>
              <a:ext cx="1872000" cy="45719"/>
            </a:xfrm>
            <a:prstGeom prst="rect">
              <a:avLst/>
            </a:prstGeom>
            <a:solidFill>
              <a:srgbClr val="F4F6F6"/>
            </a:solidFill>
            <a:ln w="190500" cap="rnd">
              <a:solidFill>
                <a:srgbClr val="F4F6F6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57150" indent="-257150">
                <a:spcAft>
                  <a:spcPts val="900"/>
                </a:spcAft>
                <a:buClr>
                  <a:srgbClr val="1ABC9C"/>
                </a:buClr>
                <a:buSzPct val="125000"/>
                <a:buFont typeface="Arial" panose="020B0604020202020204" pitchFamily="34" charset="0"/>
                <a:buChar char="►"/>
              </a:pPr>
              <a:r>
                <a:rPr lang="ru-RU" sz="1500" b="1" dirty="0">
                  <a:solidFill>
                    <a:srgbClr val="1ABC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209</a:t>
              </a:r>
              <a:r>
                <a:rPr lang="ru-RU" sz="1500" b="1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мест</a:t>
              </a: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25B45992-46FC-4FAC-962D-CF38FD9B2E39}"/>
                </a:ext>
              </a:extLst>
            </p:cNvPr>
            <p:cNvSpPr/>
            <p:nvPr/>
          </p:nvSpPr>
          <p:spPr>
            <a:xfrm>
              <a:off x="3248437" y="7368528"/>
              <a:ext cx="2052000" cy="0"/>
            </a:xfrm>
            <a:prstGeom prst="rect">
              <a:avLst/>
            </a:prstGeom>
            <a:solidFill>
              <a:srgbClr val="5DADE2"/>
            </a:solidFill>
            <a:ln w="190500" cap="rnd">
              <a:solidFill>
                <a:srgbClr val="5DADE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05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Пристройка</a:t>
              </a:r>
            </a:p>
          </p:txBody>
        </p:sp>
      </p:grp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DBBD2ACF-1C72-45D5-BB5A-D68B1713EBB6}"/>
              </a:ext>
            </a:extLst>
          </p:cNvPr>
          <p:cNvCxnSpPr>
            <a:cxnSpLocks/>
          </p:cNvCxnSpPr>
          <p:nvPr/>
        </p:nvCxnSpPr>
        <p:spPr>
          <a:xfrm flipH="1">
            <a:off x="10519835" y="2656202"/>
            <a:ext cx="4748196" cy="0"/>
          </a:xfrm>
          <a:prstGeom prst="line">
            <a:avLst/>
          </a:prstGeom>
          <a:ln w="76200" cap="rnd">
            <a:solidFill>
              <a:srgbClr val="2471A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CB70B694-1137-49AF-8783-0D9C54750642}"/>
              </a:ext>
            </a:extLst>
          </p:cNvPr>
          <p:cNvSpPr/>
          <p:nvPr/>
        </p:nvSpPr>
        <p:spPr>
          <a:xfrm flipH="1">
            <a:off x="10519834" y="2251538"/>
            <a:ext cx="47481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гг. </a:t>
            </a:r>
            <a:endParaRPr lang="ru-RU" sz="1800" dirty="0">
              <a:solidFill>
                <a:srgbClr val="2471A3"/>
              </a:solidFill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C68A1E15-58A0-4527-8BEA-858F75E22650}"/>
              </a:ext>
            </a:extLst>
          </p:cNvPr>
          <p:cNvGrpSpPr/>
          <p:nvPr/>
        </p:nvGrpSpPr>
        <p:grpSpPr>
          <a:xfrm>
            <a:off x="10275476" y="4555796"/>
            <a:ext cx="1872000" cy="437228"/>
            <a:chOff x="604286" y="5347247"/>
            <a:chExt cx="1915599" cy="582970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0B8FD6C8-BB1B-473A-A139-BCDE7C002320}"/>
                </a:ext>
              </a:extLst>
            </p:cNvPr>
            <p:cNvSpPr/>
            <p:nvPr/>
          </p:nvSpPr>
          <p:spPr>
            <a:xfrm>
              <a:off x="694057" y="5512907"/>
              <a:ext cx="1620891" cy="417310"/>
            </a:xfrm>
            <a:prstGeom prst="rect">
              <a:avLst/>
            </a:prstGeom>
            <a:solidFill>
              <a:srgbClr val="EBF5FB"/>
            </a:solidFill>
            <a:ln w="190500" cap="rnd">
              <a:solidFill>
                <a:srgbClr val="EBF5F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>
                <a:spcAft>
                  <a:spcPts val="450"/>
                </a:spcAft>
              </a:pPr>
              <a: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ул. Титова</a:t>
              </a:r>
              <a:b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г. Новосибирск</a:t>
              </a: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FEFF0626-A12E-4398-90B3-12A56F674563}"/>
                </a:ext>
              </a:extLst>
            </p:cNvPr>
            <p:cNvSpPr/>
            <p:nvPr/>
          </p:nvSpPr>
          <p:spPr>
            <a:xfrm>
              <a:off x="604286" y="5347247"/>
              <a:ext cx="1915599" cy="48000"/>
            </a:xfrm>
            <a:prstGeom prst="rect">
              <a:avLst/>
            </a:prstGeom>
            <a:solidFill>
              <a:srgbClr val="F4F6F6"/>
            </a:solidFill>
            <a:ln w="190500" cap="rnd">
              <a:solidFill>
                <a:srgbClr val="F4F6F6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57150" indent="-257150">
                <a:spcAft>
                  <a:spcPts val="900"/>
                </a:spcAft>
                <a:buClr>
                  <a:srgbClr val="1ABC9C"/>
                </a:buClr>
                <a:buSzPct val="125000"/>
                <a:buFont typeface="Arial" panose="020B0604020202020204" pitchFamily="34" charset="0"/>
                <a:buChar char="►"/>
              </a:pPr>
              <a:r>
                <a:rPr lang="ru-RU" sz="1500" b="1" dirty="0">
                  <a:solidFill>
                    <a:srgbClr val="1ABC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1100</a:t>
              </a:r>
              <a:r>
                <a:rPr lang="ru-RU" sz="1500" b="1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мест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E85BDE6A-B0AD-491F-B39B-D47D0A5A9534}"/>
              </a:ext>
            </a:extLst>
          </p:cNvPr>
          <p:cNvGrpSpPr/>
          <p:nvPr/>
        </p:nvGrpSpPr>
        <p:grpSpPr>
          <a:xfrm>
            <a:off x="12540364" y="4560529"/>
            <a:ext cx="1876200" cy="520245"/>
            <a:chOff x="604286" y="5347247"/>
            <a:chExt cx="1919897" cy="693660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77F8FB8D-B729-4076-B3BE-DF87ED8B39DC}"/>
                </a:ext>
              </a:extLst>
            </p:cNvPr>
            <p:cNvSpPr/>
            <p:nvPr/>
          </p:nvSpPr>
          <p:spPr>
            <a:xfrm>
              <a:off x="694057" y="5512907"/>
              <a:ext cx="1620892" cy="528000"/>
            </a:xfrm>
            <a:prstGeom prst="rect">
              <a:avLst/>
            </a:prstGeom>
            <a:solidFill>
              <a:srgbClr val="EBF5FB"/>
            </a:solidFill>
            <a:ln w="190500" cap="rnd">
              <a:solidFill>
                <a:srgbClr val="EBF5F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>
                <a:spcAft>
                  <a:spcPts val="450"/>
                </a:spcAft>
              </a:pPr>
              <a: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ул. Виталия  </a:t>
              </a:r>
              <a:r>
                <a:rPr lang="ru-RU" sz="900" b="1" dirty="0" err="1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Потылицына</a:t>
              </a:r>
              <a: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г. Новосибирск</a:t>
              </a: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8CF65B83-B16C-4FB8-9EFC-50DC976EE98A}"/>
                </a:ext>
              </a:extLst>
            </p:cNvPr>
            <p:cNvSpPr/>
            <p:nvPr/>
          </p:nvSpPr>
          <p:spPr>
            <a:xfrm>
              <a:off x="604286" y="5347247"/>
              <a:ext cx="1919897" cy="48000"/>
            </a:xfrm>
            <a:prstGeom prst="rect">
              <a:avLst/>
            </a:prstGeom>
            <a:solidFill>
              <a:srgbClr val="F4F6F6"/>
            </a:solidFill>
            <a:ln w="190500" cap="rnd">
              <a:solidFill>
                <a:srgbClr val="F4F6F6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57150" indent="-257150">
                <a:spcAft>
                  <a:spcPts val="900"/>
                </a:spcAft>
                <a:buClr>
                  <a:srgbClr val="1ABC9C"/>
                </a:buClr>
                <a:buSzPct val="125000"/>
                <a:buFont typeface="Arial" panose="020B0604020202020204" pitchFamily="34" charset="0"/>
                <a:buChar char="►"/>
              </a:pPr>
              <a:r>
                <a:rPr lang="ru-RU" sz="1500" b="1" dirty="0">
                  <a:solidFill>
                    <a:srgbClr val="1ABC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1100</a:t>
              </a:r>
              <a:r>
                <a:rPr lang="ru-RU" sz="1500" b="1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мест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0BD713C-4467-4A7A-BE46-F6FED107F2B2}"/>
              </a:ext>
            </a:extLst>
          </p:cNvPr>
          <p:cNvGrpSpPr/>
          <p:nvPr/>
        </p:nvGrpSpPr>
        <p:grpSpPr>
          <a:xfrm>
            <a:off x="13885499" y="5440603"/>
            <a:ext cx="2116003" cy="367245"/>
            <a:chOff x="604286" y="5347247"/>
            <a:chExt cx="2165285" cy="489660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B8A484AF-C58D-454D-8849-C7C9154142EB}"/>
                </a:ext>
              </a:extLst>
            </p:cNvPr>
            <p:cNvSpPr/>
            <p:nvPr/>
          </p:nvSpPr>
          <p:spPr>
            <a:xfrm>
              <a:off x="694057" y="5512907"/>
              <a:ext cx="2075514" cy="324000"/>
            </a:xfrm>
            <a:prstGeom prst="rect">
              <a:avLst/>
            </a:prstGeom>
            <a:solidFill>
              <a:srgbClr val="EBF5FB"/>
            </a:solidFill>
            <a:ln w="190500" cap="rnd">
              <a:solidFill>
                <a:srgbClr val="EBF5F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>
                <a:spcAft>
                  <a:spcPts val="450"/>
                </a:spcAft>
              </a:pPr>
              <a: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р. п. Маслянино </a:t>
              </a:r>
              <a:b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900" b="1" dirty="0" err="1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Маслянинский</a:t>
              </a:r>
              <a: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район</a:t>
              </a: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xmlns="" id="{D0D1B09B-81B1-47C9-9207-BCBFE6D85EBC}"/>
                </a:ext>
              </a:extLst>
            </p:cNvPr>
            <p:cNvSpPr/>
            <p:nvPr/>
          </p:nvSpPr>
          <p:spPr>
            <a:xfrm>
              <a:off x="604286" y="5347247"/>
              <a:ext cx="1919897" cy="48000"/>
            </a:xfrm>
            <a:prstGeom prst="rect">
              <a:avLst/>
            </a:prstGeom>
            <a:solidFill>
              <a:srgbClr val="F4F6F6"/>
            </a:solidFill>
            <a:ln w="190500" cap="rnd">
              <a:solidFill>
                <a:srgbClr val="F4F6F6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57150" indent="-257150">
                <a:spcAft>
                  <a:spcPts val="900"/>
                </a:spcAft>
                <a:buClr>
                  <a:srgbClr val="1ABC9C"/>
                </a:buClr>
                <a:buSzPct val="125000"/>
                <a:buFont typeface="Arial" panose="020B0604020202020204" pitchFamily="34" charset="0"/>
                <a:buChar char="►"/>
              </a:pPr>
              <a:r>
                <a:rPr lang="ru-RU" sz="1500" b="1" dirty="0">
                  <a:solidFill>
                    <a:srgbClr val="1ABC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275</a:t>
              </a:r>
              <a:r>
                <a:rPr lang="ru-RU" sz="1500" b="1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мест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DEE302D0-081B-4A50-911D-97FAD13EFA44}"/>
              </a:ext>
            </a:extLst>
          </p:cNvPr>
          <p:cNvGrpSpPr/>
          <p:nvPr/>
        </p:nvGrpSpPr>
        <p:grpSpPr>
          <a:xfrm>
            <a:off x="12770948" y="6195865"/>
            <a:ext cx="2080169" cy="530814"/>
            <a:chOff x="3220268" y="6660776"/>
            <a:chExt cx="2080169" cy="707752"/>
          </a:xfrm>
        </p:grpSpPr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xmlns="" id="{4AE8460B-5135-4067-9197-241078EDFF3A}"/>
                </a:ext>
              </a:extLst>
            </p:cNvPr>
            <p:cNvSpPr/>
            <p:nvPr/>
          </p:nvSpPr>
          <p:spPr>
            <a:xfrm>
              <a:off x="3265986" y="6804792"/>
              <a:ext cx="2030121" cy="398786"/>
            </a:xfrm>
            <a:prstGeom prst="rect">
              <a:avLst/>
            </a:prstGeom>
            <a:solidFill>
              <a:srgbClr val="EBF5FB"/>
            </a:solidFill>
            <a:ln w="190500" cap="rnd">
              <a:solidFill>
                <a:srgbClr val="EBF5F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>
                <a:spcAft>
                  <a:spcPts val="450"/>
                </a:spcAft>
              </a:pPr>
              <a: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д. </a:t>
              </a:r>
              <a:r>
                <a:rPr lang="ru-RU" sz="900" b="1" dirty="0" err="1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Бурмистрово</a:t>
              </a:r>
              <a: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b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900" b="1" dirty="0" err="1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Искитимский</a:t>
              </a:r>
              <a: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район</a:t>
              </a: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638CA13D-E5EB-4AF5-BB16-C6E5C1229B54}"/>
                </a:ext>
              </a:extLst>
            </p:cNvPr>
            <p:cNvSpPr/>
            <p:nvPr/>
          </p:nvSpPr>
          <p:spPr>
            <a:xfrm>
              <a:off x="3220268" y="6660776"/>
              <a:ext cx="1872000" cy="45719"/>
            </a:xfrm>
            <a:prstGeom prst="rect">
              <a:avLst/>
            </a:prstGeom>
            <a:solidFill>
              <a:srgbClr val="F4F6F6"/>
            </a:solidFill>
            <a:ln w="190500" cap="rnd">
              <a:solidFill>
                <a:srgbClr val="F4F6F6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57150" indent="-257150">
                <a:spcAft>
                  <a:spcPts val="900"/>
                </a:spcAft>
                <a:buClr>
                  <a:srgbClr val="1ABC9C"/>
                </a:buClr>
                <a:buSzPct val="125000"/>
                <a:buFont typeface="Arial" panose="020B0604020202020204" pitchFamily="34" charset="0"/>
                <a:buChar char="►"/>
              </a:pPr>
              <a:r>
                <a:rPr lang="ru-RU" sz="1500" b="1" dirty="0">
                  <a:solidFill>
                    <a:srgbClr val="1ABC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176</a:t>
              </a:r>
              <a:r>
                <a:rPr lang="ru-RU" sz="1500" b="1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мест</a:t>
              </a: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xmlns="" id="{F6D6A1CE-4EB5-4722-A516-4E198BE71D40}"/>
                </a:ext>
              </a:extLst>
            </p:cNvPr>
            <p:cNvSpPr/>
            <p:nvPr/>
          </p:nvSpPr>
          <p:spPr>
            <a:xfrm>
              <a:off x="3248437" y="7368528"/>
              <a:ext cx="2052000" cy="0"/>
            </a:xfrm>
            <a:prstGeom prst="rect">
              <a:avLst/>
            </a:prstGeom>
            <a:solidFill>
              <a:srgbClr val="5DADE2"/>
            </a:solidFill>
            <a:ln w="190500" cap="rnd">
              <a:solidFill>
                <a:srgbClr val="5DADE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05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Пристройка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03969535-AB3F-43FC-A218-7BB6A6BE3233}"/>
              </a:ext>
            </a:extLst>
          </p:cNvPr>
          <p:cNvGrpSpPr/>
          <p:nvPr/>
        </p:nvGrpSpPr>
        <p:grpSpPr>
          <a:xfrm>
            <a:off x="14846787" y="4573580"/>
            <a:ext cx="1872000" cy="419443"/>
            <a:chOff x="604286" y="5347247"/>
            <a:chExt cx="1915599" cy="456064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xmlns="" id="{B60E1B76-2347-4789-8A25-E8D9D8F7EDF0}"/>
                </a:ext>
              </a:extLst>
            </p:cNvPr>
            <p:cNvSpPr/>
            <p:nvPr/>
          </p:nvSpPr>
          <p:spPr>
            <a:xfrm>
              <a:off x="694057" y="5512907"/>
              <a:ext cx="1620891" cy="290404"/>
            </a:xfrm>
            <a:prstGeom prst="rect">
              <a:avLst/>
            </a:prstGeom>
            <a:solidFill>
              <a:srgbClr val="EBF5FB"/>
            </a:solidFill>
            <a:ln w="190500" cap="rnd">
              <a:solidFill>
                <a:srgbClr val="EBF5F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>
                <a:spcAft>
                  <a:spcPts val="450"/>
                </a:spcAft>
              </a:pPr>
              <a: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 микрорайон</a:t>
              </a:r>
              <a:b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р. п. Кольцово</a:t>
              </a: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777B62AC-9971-4E10-A5C1-091B876FF215}"/>
                </a:ext>
              </a:extLst>
            </p:cNvPr>
            <p:cNvSpPr/>
            <p:nvPr/>
          </p:nvSpPr>
          <p:spPr>
            <a:xfrm>
              <a:off x="604286" y="5347247"/>
              <a:ext cx="1915599" cy="48000"/>
            </a:xfrm>
            <a:prstGeom prst="rect">
              <a:avLst/>
            </a:prstGeom>
            <a:solidFill>
              <a:srgbClr val="F4F6F6"/>
            </a:solidFill>
            <a:ln w="190500" cap="rnd">
              <a:solidFill>
                <a:srgbClr val="F4F6F6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57150" indent="-257150">
                <a:spcAft>
                  <a:spcPts val="900"/>
                </a:spcAft>
                <a:buClr>
                  <a:srgbClr val="1ABC9C"/>
                </a:buClr>
                <a:buSzPct val="125000"/>
                <a:buFont typeface="Arial" panose="020B0604020202020204" pitchFamily="34" charset="0"/>
                <a:buChar char="►"/>
              </a:pPr>
              <a:r>
                <a:rPr lang="ru-RU" sz="1500" b="1" dirty="0">
                  <a:solidFill>
                    <a:srgbClr val="1ABC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1050</a:t>
              </a:r>
              <a:r>
                <a:rPr lang="ru-RU" sz="1500" b="1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мест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34C8D9B2-644C-479A-84EF-094F9468DA5E}"/>
              </a:ext>
            </a:extLst>
          </p:cNvPr>
          <p:cNvGrpSpPr/>
          <p:nvPr/>
        </p:nvGrpSpPr>
        <p:grpSpPr>
          <a:xfrm>
            <a:off x="11279208" y="5440814"/>
            <a:ext cx="2116003" cy="367245"/>
            <a:chOff x="604286" y="5347247"/>
            <a:chExt cx="2165285" cy="489660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xmlns="" id="{E77FD5FC-033A-43D0-9FF6-51A192395C55}"/>
                </a:ext>
              </a:extLst>
            </p:cNvPr>
            <p:cNvSpPr/>
            <p:nvPr/>
          </p:nvSpPr>
          <p:spPr>
            <a:xfrm>
              <a:off x="694057" y="5512907"/>
              <a:ext cx="2075514" cy="324000"/>
            </a:xfrm>
            <a:prstGeom prst="rect">
              <a:avLst/>
            </a:prstGeom>
            <a:solidFill>
              <a:srgbClr val="EBF5FB"/>
            </a:solidFill>
            <a:ln w="190500" cap="rnd">
              <a:solidFill>
                <a:srgbClr val="EBF5F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>
                <a:spcAft>
                  <a:spcPts val="450"/>
                </a:spcAft>
              </a:pPr>
              <a: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п. Светлый </a:t>
              </a:r>
              <a:b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900" b="1" dirty="0" err="1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Мошковский</a:t>
              </a:r>
              <a:r>
                <a:rPr lang="ru-RU" sz="9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район</a:t>
              </a: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xmlns="" id="{4C4F4D96-6E6D-45B2-BBF1-303FB2B9DD49}"/>
                </a:ext>
              </a:extLst>
            </p:cNvPr>
            <p:cNvSpPr/>
            <p:nvPr/>
          </p:nvSpPr>
          <p:spPr>
            <a:xfrm>
              <a:off x="604286" y="5347247"/>
              <a:ext cx="1919897" cy="48000"/>
            </a:xfrm>
            <a:prstGeom prst="rect">
              <a:avLst/>
            </a:prstGeom>
            <a:solidFill>
              <a:srgbClr val="F4F6F6"/>
            </a:solidFill>
            <a:ln w="190500" cap="rnd">
              <a:solidFill>
                <a:srgbClr val="F4F6F6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57150" indent="-257150">
                <a:spcAft>
                  <a:spcPts val="900"/>
                </a:spcAft>
                <a:buClr>
                  <a:srgbClr val="1ABC9C"/>
                </a:buClr>
                <a:buSzPct val="125000"/>
                <a:buFont typeface="Arial" panose="020B0604020202020204" pitchFamily="34" charset="0"/>
                <a:buChar char="►"/>
              </a:pPr>
              <a:r>
                <a:rPr lang="ru-RU" sz="1500" b="1" dirty="0">
                  <a:solidFill>
                    <a:srgbClr val="1ABC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500</a:t>
              </a:r>
              <a:r>
                <a:rPr lang="ru-RU" sz="1500" b="1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мест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73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>
            <a:extLst>
              <a:ext uri="{FF2B5EF4-FFF2-40B4-BE49-F238E27FC236}">
                <a16:creationId xmlns:a16="http://schemas.microsoft.com/office/drawing/2014/main" xmlns="" id="{8D0FEFC1-0B27-43FC-853C-513A7CDF0E12}"/>
              </a:ext>
            </a:extLst>
          </p:cNvPr>
          <p:cNvSpPr txBox="1"/>
          <p:nvPr/>
        </p:nvSpPr>
        <p:spPr>
          <a:xfrm>
            <a:off x="0" y="266700"/>
            <a:ext cx="18288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b="1" spc="240" dirty="0">
                <a:solidFill>
                  <a:srgbClr val="96D3E8"/>
                </a:solidFill>
                <a:latin typeface="Plumb Black" pitchFamily="2" charset="0"/>
              </a:rPr>
              <a:t>Проект «Современная школа»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63F4114-F7F3-47BC-9E2F-DE1E3670F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"/>
            <a:ext cx="1095066" cy="1329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AutoShape 2">
            <a:extLst>
              <a:ext uri="{FF2B5EF4-FFF2-40B4-BE49-F238E27FC236}">
                <a16:creationId xmlns:a16="http://schemas.microsoft.com/office/drawing/2014/main" xmlns="" id="{B7AC5A78-6D5F-4D99-8117-5CDD5B6D0190}"/>
              </a:ext>
            </a:extLst>
          </p:cNvPr>
          <p:cNvSpPr/>
          <p:nvPr/>
        </p:nvSpPr>
        <p:spPr>
          <a:xfrm>
            <a:off x="2362200" y="1428791"/>
            <a:ext cx="14630400" cy="2038309"/>
          </a:xfrm>
          <a:prstGeom prst="rect">
            <a:avLst/>
          </a:prstGeom>
          <a:solidFill>
            <a:srgbClr val="DCF1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just"/>
            <a:r>
              <a:rPr lang="ru-RU" sz="2800" spc="138" dirty="0">
                <a:latin typeface="PlumbCondensed" pitchFamily="2" charset="0"/>
              </a:rPr>
              <a:t>внедрение на уровнях основного общего и среднего общего образования новых методов обучения и воспитания, образовательных технологий, обеспечивающих освоение обучающимися базовых навыков и умений, повышение их мотивации к обучению и вовлеченности в образовательный процесс, а также обновление содержания</a:t>
            </a:r>
            <a:br>
              <a:rPr lang="ru-RU" sz="2800" spc="138" dirty="0">
                <a:latin typeface="PlumbCondensed" pitchFamily="2" charset="0"/>
              </a:rPr>
            </a:br>
            <a:r>
              <a:rPr lang="ru-RU" sz="2800" spc="138" dirty="0">
                <a:latin typeface="PlumbCondensed" pitchFamily="2" charset="0"/>
              </a:rPr>
              <a:t> и совершенствование методов обучения предметной области «Технология»</a:t>
            </a:r>
          </a:p>
        </p:txBody>
      </p:sp>
      <p:sp>
        <p:nvSpPr>
          <p:cNvPr id="24" name="AutoShape 7">
            <a:extLst>
              <a:ext uri="{FF2B5EF4-FFF2-40B4-BE49-F238E27FC236}">
                <a16:creationId xmlns:a16="http://schemas.microsoft.com/office/drawing/2014/main" xmlns="" id="{1E41F12F-26FC-4FD2-91C9-CC0C6535036D}"/>
              </a:ext>
            </a:extLst>
          </p:cNvPr>
          <p:cNvSpPr/>
          <p:nvPr/>
        </p:nvSpPr>
        <p:spPr>
          <a:xfrm>
            <a:off x="2362200" y="1183048"/>
            <a:ext cx="14630400" cy="398144"/>
          </a:xfrm>
          <a:prstGeom prst="rect">
            <a:avLst/>
          </a:prstGeom>
          <a:solidFill>
            <a:srgbClr val="3366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2400" spc="287" dirty="0">
                <a:solidFill>
                  <a:srgbClr val="F9FCFF"/>
                </a:solidFill>
                <a:latin typeface="Plumb Black" pitchFamily="2" charset="0"/>
              </a:rPr>
              <a:t>Задача из Указа Президента Российской Федерации от 7 мая 2018 г. № 204: </a:t>
            </a:r>
          </a:p>
        </p:txBody>
      </p: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xmlns="" id="{FB137512-E649-4B76-9B3F-DEB1D4C6E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905986"/>
              </p:ext>
            </p:extLst>
          </p:nvPr>
        </p:nvGraphicFramePr>
        <p:xfrm>
          <a:off x="152400" y="3543300"/>
          <a:ext cx="17830804" cy="5974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711712">
                  <a:extLst>
                    <a:ext uri="{9D8B030D-6E8A-4147-A177-3AD203B41FA5}">
                      <a16:colId xmlns:a16="http://schemas.microsoft.com/office/drawing/2014/main" xmlns="" val="2929375313"/>
                    </a:ext>
                  </a:extLst>
                </a:gridCol>
                <a:gridCol w="1353182">
                  <a:extLst>
                    <a:ext uri="{9D8B030D-6E8A-4147-A177-3AD203B41FA5}">
                      <a16:colId xmlns:a16="http://schemas.microsoft.com/office/drawing/2014/main" xmlns="" val="3829849432"/>
                    </a:ext>
                  </a:extLst>
                </a:gridCol>
                <a:gridCol w="1353182">
                  <a:extLst>
                    <a:ext uri="{9D8B030D-6E8A-4147-A177-3AD203B41FA5}">
                      <a16:colId xmlns:a16="http://schemas.microsoft.com/office/drawing/2014/main" xmlns="" val="3875370149"/>
                    </a:ext>
                  </a:extLst>
                </a:gridCol>
                <a:gridCol w="1353182">
                  <a:extLst>
                    <a:ext uri="{9D8B030D-6E8A-4147-A177-3AD203B41FA5}">
                      <a16:colId xmlns:a16="http://schemas.microsoft.com/office/drawing/2014/main" xmlns="" val="3074047981"/>
                    </a:ext>
                  </a:extLst>
                </a:gridCol>
                <a:gridCol w="1353182">
                  <a:extLst>
                    <a:ext uri="{9D8B030D-6E8A-4147-A177-3AD203B41FA5}">
                      <a16:colId xmlns:a16="http://schemas.microsoft.com/office/drawing/2014/main" xmlns="" val="3374452425"/>
                    </a:ext>
                  </a:extLst>
                </a:gridCol>
                <a:gridCol w="1353182">
                  <a:extLst>
                    <a:ext uri="{9D8B030D-6E8A-4147-A177-3AD203B41FA5}">
                      <a16:colId xmlns:a16="http://schemas.microsoft.com/office/drawing/2014/main" xmlns="" val="2963499575"/>
                    </a:ext>
                  </a:extLst>
                </a:gridCol>
                <a:gridCol w="1353182">
                  <a:extLst>
                    <a:ext uri="{9D8B030D-6E8A-4147-A177-3AD203B41FA5}">
                      <a16:colId xmlns:a16="http://schemas.microsoft.com/office/drawing/2014/main" xmlns="" val="2436066118"/>
                    </a:ext>
                  </a:extLst>
                </a:gridCol>
              </a:tblGrid>
              <a:tr h="176442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lumb Medium" pitchFamily="2" charset="0"/>
                        </a:rPr>
                        <a:t>Показатель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2D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Plumb Medium" pitchFamily="2" charset="0"/>
                        </a:rPr>
                        <a:t>Период, год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2D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436307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noProof="0" dirty="0">
                          <a:solidFill>
                            <a:schemeClr val="lt1"/>
                          </a:solidFill>
                          <a:latin typeface="Plumb Medium" pitchFamily="2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noProof="0" dirty="0">
                          <a:solidFill>
                            <a:schemeClr val="lt1"/>
                          </a:solidFill>
                          <a:latin typeface="Plumb Medium" pitchFamily="2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noProof="0" dirty="0">
                          <a:solidFill>
                            <a:schemeClr val="lt1"/>
                          </a:solidFill>
                          <a:latin typeface="Plumb Medium" pitchFamily="2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noProof="0" dirty="0">
                          <a:solidFill>
                            <a:schemeClr val="lt1"/>
                          </a:solidFill>
                          <a:latin typeface="Plumb Medium" pitchFamily="2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noProof="0" dirty="0">
                          <a:solidFill>
                            <a:schemeClr val="lt1"/>
                          </a:solidFill>
                          <a:latin typeface="Plumb Medium" pitchFamily="2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noProof="0" dirty="0">
                          <a:solidFill>
                            <a:schemeClr val="lt1"/>
                          </a:solidFill>
                          <a:latin typeface="Plumb Medium" pitchFamily="2" charset="0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2802108"/>
                  </a:ext>
                </a:extLst>
              </a:tr>
              <a:tr h="727065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latin typeface="PlumbCondensed" pitchFamily="2" charset="0"/>
                        </a:rPr>
                        <a:t>Доля муниципальных образований Новосибирской области, в которых обновлено содержание </a:t>
                      </a:r>
                      <a:br>
                        <a:rPr lang="ru-RU" sz="2400" dirty="0">
                          <a:latin typeface="PlumbCondensed" pitchFamily="2" charset="0"/>
                        </a:rPr>
                      </a:br>
                      <a:r>
                        <a:rPr lang="ru-RU" sz="2400" dirty="0">
                          <a:latin typeface="PlumbCondensed" pitchFamily="2" charset="0"/>
                        </a:rPr>
                        <a:t>и методы обучения предметной области «Технология» и других предметных областей,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6626866"/>
                  </a:ext>
                </a:extLst>
              </a:tr>
              <a:tr h="72706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PlumbCondensed" pitchFamily="2" charset="0"/>
                        </a:rPr>
                        <a:t>Число общеобразовательных организаций, расположенных в сельской местности и малых городах, обновивших материально-техническую базу для реализации основных и дополнительных общеобразовательных программ цифрового, естественнонаучного и гуманитарного профилей, единиц нарастающим итогом к 2018 году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2160529"/>
                  </a:ext>
                </a:extLst>
              </a:tr>
              <a:tr h="4212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PlumbCondensed" pitchFamily="2" charset="0"/>
                        </a:rPr>
                        <a:t>Численность обучающихся, охваченных основными и дополнительными общеобразовательными программами цифрового, естественнонаучного и гуманитарного профилей, тыс. человек нарастающим итогом к 2018 году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960029"/>
                  </a:ext>
                </a:extLst>
              </a:tr>
              <a:tr h="4212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PlumbCondensed" pitchFamily="2" charset="0"/>
                        </a:rPr>
                        <a:t>Число созданных новых мест в общеобразовательных организациях, расположенных в сельской местности и поселках городского типа, не менее единиц мест нарастающим итогом к 2019 году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4942495"/>
                  </a:ext>
                </a:extLst>
              </a:tr>
              <a:tr h="4212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PlumbCondensed" pitchFamily="2" charset="0"/>
                        </a:rPr>
                        <a:t>Доля муниципальных образований Новосибирской области, в которых ликвидировано обучение </a:t>
                      </a:r>
                      <a:br>
                        <a:rPr lang="ru-RU" sz="2400" dirty="0">
                          <a:latin typeface="PlumbCondensed" pitchFamily="2" charset="0"/>
                        </a:rPr>
                      </a:br>
                      <a:r>
                        <a:rPr lang="ru-RU" sz="2400" dirty="0">
                          <a:latin typeface="PlumbCondensed" pitchFamily="2" charset="0"/>
                        </a:rPr>
                        <a:t>в 3-ю смену, 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lumb Medium" pitchFamily="2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D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6000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978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2983</Words>
  <Application>Microsoft Office PowerPoint</Application>
  <PresentationFormat>Произвольный</PresentationFormat>
  <Paragraphs>715</Paragraphs>
  <Slides>26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Plumb Black</vt:lpstr>
      <vt:lpstr>PlumbCondensed</vt:lpstr>
      <vt:lpstr>Calibri</vt:lpstr>
      <vt:lpstr>Plumb Medium</vt:lpstr>
      <vt:lpstr>Times New Roman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Marketing Strategy</dc:title>
  <dc:creator>Потемкин Сергей Игоревич</dc:creator>
  <cp:lastModifiedBy>Мануйлова Ирина Викторовна</cp:lastModifiedBy>
  <cp:revision>121</cp:revision>
  <dcterms:created xsi:type="dcterms:W3CDTF">2006-08-16T00:00:00Z</dcterms:created>
  <dcterms:modified xsi:type="dcterms:W3CDTF">2019-06-07T04:18:59Z</dcterms:modified>
  <dc:identifier>DADUHKVARC8</dc:identifier>
</cp:coreProperties>
</file>