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44" r:id="rId3"/>
  </p:sldMasterIdLst>
  <p:sldIdLst>
    <p:sldId id="256" r:id="rId4"/>
    <p:sldId id="278" r:id="rId5"/>
    <p:sldId id="279" r:id="rId6"/>
    <p:sldId id="280" r:id="rId7"/>
    <p:sldId id="281" r:id="rId8"/>
    <p:sldId id="261" r:id="rId9"/>
    <p:sldId id="274" r:id="rId10"/>
    <p:sldId id="282" r:id="rId11"/>
    <p:sldId id="273" r:id="rId12"/>
    <p:sldId id="276" r:id="rId13"/>
    <p:sldId id="272" r:id="rId14"/>
    <p:sldId id="277" r:id="rId15"/>
    <p:sldId id="275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212"/>
    <a:srgbClr val="DFE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24" autoAdjust="0"/>
  </p:normalViewPr>
  <p:slideViewPr>
    <p:cSldViewPr>
      <p:cViewPr>
        <p:scale>
          <a:sx n="130" d="100"/>
          <a:sy n="130" d="100"/>
        </p:scale>
        <p:origin x="-9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39D1-5F95-4F61-B945-4889084137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0273-BF2C-4E23-8A5A-BAEE07009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3779912" y="332656"/>
            <a:ext cx="5184576" cy="1143008"/>
          </a:xfrm>
          <a:custGeom>
            <a:avLst/>
            <a:gdLst>
              <a:gd name="connsiteX0" fmla="*/ 0 w 7143800"/>
              <a:gd name="connsiteY0" fmla="*/ 0 h 1000132"/>
              <a:gd name="connsiteX1" fmla="*/ 7143800 w 7143800"/>
              <a:gd name="connsiteY1" fmla="*/ 0 h 1000132"/>
              <a:gd name="connsiteX2" fmla="*/ 7143800 w 7143800"/>
              <a:gd name="connsiteY2" fmla="*/ 1000132 h 1000132"/>
              <a:gd name="connsiteX3" fmla="*/ 0 w 7143800"/>
              <a:gd name="connsiteY3" fmla="*/ 1000132 h 1000132"/>
              <a:gd name="connsiteX4" fmla="*/ 0 w 7143800"/>
              <a:gd name="connsiteY4" fmla="*/ 0 h 1000132"/>
              <a:gd name="connsiteX0" fmla="*/ 0 w 7972991"/>
              <a:gd name="connsiteY0" fmla="*/ 0 h 1077065"/>
              <a:gd name="connsiteX1" fmla="*/ 7972991 w 7972991"/>
              <a:gd name="connsiteY1" fmla="*/ 76933 h 1077065"/>
              <a:gd name="connsiteX2" fmla="*/ 7972991 w 7972991"/>
              <a:gd name="connsiteY2" fmla="*/ 1077065 h 1077065"/>
              <a:gd name="connsiteX3" fmla="*/ 829191 w 7972991"/>
              <a:gd name="connsiteY3" fmla="*/ 1077065 h 1077065"/>
              <a:gd name="connsiteX4" fmla="*/ 0 w 7972991"/>
              <a:gd name="connsiteY4" fmla="*/ 0 h 1077065"/>
              <a:gd name="connsiteX0" fmla="*/ 0 w 7972991"/>
              <a:gd name="connsiteY0" fmla="*/ 0 h 1077065"/>
              <a:gd name="connsiteX1" fmla="*/ 7972991 w 7972991"/>
              <a:gd name="connsiteY1" fmla="*/ 76933 h 1077065"/>
              <a:gd name="connsiteX2" fmla="*/ 7972991 w 7972991"/>
              <a:gd name="connsiteY2" fmla="*/ 1077065 h 1077065"/>
              <a:gd name="connsiteX3" fmla="*/ 1020543 w 7972991"/>
              <a:gd name="connsiteY3" fmla="*/ 1000132 h 1077065"/>
              <a:gd name="connsiteX4" fmla="*/ 0 w 7972991"/>
              <a:gd name="connsiteY4" fmla="*/ 0 h 1077065"/>
              <a:gd name="connsiteX0" fmla="*/ 0 w 7972991"/>
              <a:gd name="connsiteY0" fmla="*/ 0 h 1077065"/>
              <a:gd name="connsiteX1" fmla="*/ 6378364 w 7972991"/>
              <a:gd name="connsiteY1" fmla="*/ 76933 h 1077065"/>
              <a:gd name="connsiteX2" fmla="*/ 7972991 w 7972991"/>
              <a:gd name="connsiteY2" fmla="*/ 1077065 h 1077065"/>
              <a:gd name="connsiteX3" fmla="*/ 1020543 w 7972991"/>
              <a:gd name="connsiteY3" fmla="*/ 1000132 h 1077065"/>
              <a:gd name="connsiteX4" fmla="*/ 0 w 7972991"/>
              <a:gd name="connsiteY4" fmla="*/ 0 h 1077065"/>
              <a:gd name="connsiteX0" fmla="*/ 0 w 6378364"/>
              <a:gd name="connsiteY0" fmla="*/ 0 h 1000132"/>
              <a:gd name="connsiteX1" fmla="*/ 6378364 w 6378364"/>
              <a:gd name="connsiteY1" fmla="*/ 76933 h 1000132"/>
              <a:gd name="connsiteX2" fmla="*/ 6378364 w 6378364"/>
              <a:gd name="connsiteY2" fmla="*/ 1000132 h 1000132"/>
              <a:gd name="connsiteX3" fmla="*/ 1020543 w 6378364"/>
              <a:gd name="connsiteY3" fmla="*/ 1000132 h 1000132"/>
              <a:gd name="connsiteX4" fmla="*/ 0 w 6378364"/>
              <a:gd name="connsiteY4" fmla="*/ 0 h 1000132"/>
              <a:gd name="connsiteX0" fmla="*/ 0 w 6378364"/>
              <a:gd name="connsiteY0" fmla="*/ 0 h 1000132"/>
              <a:gd name="connsiteX1" fmla="*/ 6378364 w 6378364"/>
              <a:gd name="connsiteY1" fmla="*/ 76933 h 1000132"/>
              <a:gd name="connsiteX2" fmla="*/ 6378364 w 6378364"/>
              <a:gd name="connsiteY2" fmla="*/ 1000132 h 1000132"/>
              <a:gd name="connsiteX3" fmla="*/ 1020543 w 6378364"/>
              <a:gd name="connsiteY3" fmla="*/ 1000132 h 1000132"/>
              <a:gd name="connsiteX4" fmla="*/ 0 w 6378364"/>
              <a:gd name="connsiteY4" fmla="*/ 0 h 1000132"/>
              <a:gd name="connsiteX0" fmla="*/ 0 w 6378364"/>
              <a:gd name="connsiteY0" fmla="*/ 0 h 1141892"/>
              <a:gd name="connsiteX1" fmla="*/ 6378364 w 6378364"/>
              <a:gd name="connsiteY1" fmla="*/ 76933 h 1141892"/>
              <a:gd name="connsiteX2" fmla="*/ 6378364 w 6378364"/>
              <a:gd name="connsiteY2" fmla="*/ 1000132 h 1141892"/>
              <a:gd name="connsiteX3" fmla="*/ 1020543 w 6378364"/>
              <a:gd name="connsiteY3" fmla="*/ 1000132 h 1141892"/>
              <a:gd name="connsiteX4" fmla="*/ 0 w 6378364"/>
              <a:gd name="connsiteY4" fmla="*/ 0 h 1141892"/>
              <a:gd name="connsiteX0" fmla="*/ 0 w 6378364"/>
              <a:gd name="connsiteY0" fmla="*/ 0 h 1141892"/>
              <a:gd name="connsiteX1" fmla="*/ 6378364 w 6378364"/>
              <a:gd name="connsiteY1" fmla="*/ 76933 h 1141892"/>
              <a:gd name="connsiteX2" fmla="*/ 6378364 w 6378364"/>
              <a:gd name="connsiteY2" fmla="*/ 1000132 h 1141892"/>
              <a:gd name="connsiteX3" fmla="*/ 1084327 w 6378364"/>
              <a:gd name="connsiteY3" fmla="*/ 1077066 h 1141892"/>
              <a:gd name="connsiteX4" fmla="*/ 0 w 6378364"/>
              <a:gd name="connsiteY4" fmla="*/ 0 h 1141892"/>
              <a:gd name="connsiteX0" fmla="*/ 0 w 6378364"/>
              <a:gd name="connsiteY0" fmla="*/ 0 h 1218826"/>
              <a:gd name="connsiteX1" fmla="*/ 6378364 w 6378364"/>
              <a:gd name="connsiteY1" fmla="*/ 76933 h 1218826"/>
              <a:gd name="connsiteX2" fmla="*/ 6378364 w 6378364"/>
              <a:gd name="connsiteY2" fmla="*/ 1077066 h 1218826"/>
              <a:gd name="connsiteX3" fmla="*/ 1084327 w 6378364"/>
              <a:gd name="connsiteY3" fmla="*/ 1077066 h 1218826"/>
              <a:gd name="connsiteX4" fmla="*/ 0 w 6378364"/>
              <a:gd name="connsiteY4" fmla="*/ 0 h 1218826"/>
              <a:gd name="connsiteX0" fmla="*/ 0 w 6378364"/>
              <a:gd name="connsiteY0" fmla="*/ 0 h 1372692"/>
              <a:gd name="connsiteX1" fmla="*/ 6378364 w 6378364"/>
              <a:gd name="connsiteY1" fmla="*/ 76933 h 1372692"/>
              <a:gd name="connsiteX2" fmla="*/ 6378364 w 6378364"/>
              <a:gd name="connsiteY2" fmla="*/ 1230932 h 1372692"/>
              <a:gd name="connsiteX3" fmla="*/ 1084327 w 6378364"/>
              <a:gd name="connsiteY3" fmla="*/ 1077066 h 1372692"/>
              <a:gd name="connsiteX4" fmla="*/ 0 w 6378364"/>
              <a:gd name="connsiteY4" fmla="*/ 0 h 1372692"/>
              <a:gd name="connsiteX0" fmla="*/ 0 w 6378364"/>
              <a:gd name="connsiteY0" fmla="*/ 0 h 1234228"/>
              <a:gd name="connsiteX1" fmla="*/ 6378364 w 6378364"/>
              <a:gd name="connsiteY1" fmla="*/ 76933 h 1234228"/>
              <a:gd name="connsiteX2" fmla="*/ 6378364 w 6378364"/>
              <a:gd name="connsiteY2" fmla="*/ 1230932 h 1234228"/>
              <a:gd name="connsiteX3" fmla="*/ 1084327 w 6378364"/>
              <a:gd name="connsiteY3" fmla="*/ 1077066 h 1234228"/>
              <a:gd name="connsiteX4" fmla="*/ 0 w 6378364"/>
              <a:gd name="connsiteY4" fmla="*/ 0 h 1234228"/>
              <a:gd name="connsiteX0" fmla="*/ 0 w 6378364"/>
              <a:gd name="connsiteY0" fmla="*/ 0 h 1230932"/>
              <a:gd name="connsiteX1" fmla="*/ 6378364 w 6378364"/>
              <a:gd name="connsiteY1" fmla="*/ 76933 h 1230932"/>
              <a:gd name="connsiteX2" fmla="*/ 6378364 w 6378364"/>
              <a:gd name="connsiteY2" fmla="*/ 1230932 h 1230932"/>
              <a:gd name="connsiteX3" fmla="*/ 1211895 w 6378364"/>
              <a:gd name="connsiteY3" fmla="*/ 1230932 h 1230932"/>
              <a:gd name="connsiteX4" fmla="*/ 0 w 6378364"/>
              <a:gd name="connsiteY4" fmla="*/ 0 h 1230932"/>
              <a:gd name="connsiteX0" fmla="*/ 0 w 6378364"/>
              <a:gd name="connsiteY0" fmla="*/ 0 h 1230932"/>
              <a:gd name="connsiteX1" fmla="*/ 6378364 w 6378364"/>
              <a:gd name="connsiteY1" fmla="*/ 0 h 1230932"/>
              <a:gd name="connsiteX2" fmla="*/ 6378364 w 6378364"/>
              <a:gd name="connsiteY2" fmla="*/ 1230932 h 1230932"/>
              <a:gd name="connsiteX3" fmla="*/ 1211895 w 6378364"/>
              <a:gd name="connsiteY3" fmla="*/ 1230932 h 1230932"/>
              <a:gd name="connsiteX4" fmla="*/ 0 w 6378364"/>
              <a:gd name="connsiteY4" fmla="*/ 0 h 123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364" h="1230932">
                <a:moveTo>
                  <a:pt x="0" y="0"/>
                </a:moveTo>
                <a:lnTo>
                  <a:pt x="6378364" y="0"/>
                </a:lnTo>
                <a:lnTo>
                  <a:pt x="6378364" y="1230932"/>
                </a:lnTo>
                <a:lnTo>
                  <a:pt x="1211895" y="12309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500" b="1" dirty="0" smtClean="0"/>
              <a:t>Детский технопарк </a:t>
            </a:r>
          </a:p>
          <a:p>
            <a:pPr algn="r"/>
            <a:r>
              <a:rPr lang="ru-RU" sz="3500" b="1" dirty="0" smtClean="0"/>
              <a:t>«Кольцово</a:t>
            </a:r>
            <a:r>
              <a:rPr lang="ru-RU" sz="3500" dirty="0" smtClean="0"/>
              <a:t>»</a:t>
            </a:r>
            <a:endParaRPr lang="ru-RU" sz="3500" dirty="0"/>
          </a:p>
        </p:txBody>
      </p:sp>
      <p:pic>
        <p:nvPicPr>
          <p:cNvPr id="1026" name="Picture 2" descr="C:\Documents and Settings\Shvydkova\Рабочий стол\Презентация\63950e5d09ff6578d188a962011c56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4393"/>
          </a:xfrm>
          <a:prstGeom prst="rect">
            <a:avLst/>
          </a:prstGeom>
          <a:noFill/>
        </p:spPr>
      </p:pic>
      <p:sp>
        <p:nvSpPr>
          <p:cNvPr id="10" name="Прямоугольный треугольник 9"/>
          <p:cNvSpPr/>
          <p:nvPr/>
        </p:nvSpPr>
        <p:spPr>
          <a:xfrm rot="10800000">
            <a:off x="2987824" y="0"/>
            <a:ext cx="6156176" cy="65973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671392" y="332656"/>
            <a:ext cx="5472608" cy="936104"/>
          </a:xfrm>
          <a:custGeom>
            <a:avLst/>
            <a:gdLst>
              <a:gd name="connsiteX0" fmla="*/ 0 w 4968552"/>
              <a:gd name="connsiteY0" fmla="*/ 0 h 936104"/>
              <a:gd name="connsiteX1" fmla="*/ 4968552 w 4968552"/>
              <a:gd name="connsiteY1" fmla="*/ 0 h 936104"/>
              <a:gd name="connsiteX2" fmla="*/ 4968552 w 4968552"/>
              <a:gd name="connsiteY2" fmla="*/ 936104 h 936104"/>
              <a:gd name="connsiteX3" fmla="*/ 0 w 4968552"/>
              <a:gd name="connsiteY3" fmla="*/ 936104 h 936104"/>
              <a:gd name="connsiteX4" fmla="*/ 0 w 4968552"/>
              <a:gd name="connsiteY4" fmla="*/ 0 h 936104"/>
              <a:gd name="connsiteX0" fmla="*/ 0 w 5394428"/>
              <a:gd name="connsiteY0" fmla="*/ 0 h 936104"/>
              <a:gd name="connsiteX1" fmla="*/ 5394428 w 5394428"/>
              <a:gd name="connsiteY1" fmla="*/ 0 h 936104"/>
              <a:gd name="connsiteX2" fmla="*/ 5394428 w 5394428"/>
              <a:gd name="connsiteY2" fmla="*/ 936104 h 936104"/>
              <a:gd name="connsiteX3" fmla="*/ 425876 w 5394428"/>
              <a:gd name="connsiteY3" fmla="*/ 936104 h 936104"/>
              <a:gd name="connsiteX4" fmla="*/ 0 w 5394428"/>
              <a:gd name="connsiteY4" fmla="*/ 0 h 936104"/>
              <a:gd name="connsiteX0" fmla="*/ 0 w 5394428"/>
              <a:gd name="connsiteY0" fmla="*/ 0 h 936104"/>
              <a:gd name="connsiteX1" fmla="*/ 5394428 w 5394428"/>
              <a:gd name="connsiteY1" fmla="*/ 0 h 936104"/>
              <a:gd name="connsiteX2" fmla="*/ 5394428 w 5394428"/>
              <a:gd name="connsiteY2" fmla="*/ 936104 h 936104"/>
              <a:gd name="connsiteX3" fmla="*/ 780772 w 5394428"/>
              <a:gd name="connsiteY3" fmla="*/ 936104 h 936104"/>
              <a:gd name="connsiteX4" fmla="*/ 0 w 5394428"/>
              <a:gd name="connsiteY4" fmla="*/ 0 h 936104"/>
              <a:gd name="connsiteX0" fmla="*/ 0 w 5394428"/>
              <a:gd name="connsiteY0" fmla="*/ 0 h 936104"/>
              <a:gd name="connsiteX1" fmla="*/ 5394428 w 5394428"/>
              <a:gd name="connsiteY1" fmla="*/ 0 h 936104"/>
              <a:gd name="connsiteX2" fmla="*/ 5394428 w 5394428"/>
              <a:gd name="connsiteY2" fmla="*/ 936104 h 936104"/>
              <a:gd name="connsiteX3" fmla="*/ 851752 w 5394428"/>
              <a:gd name="connsiteY3" fmla="*/ 936104 h 936104"/>
              <a:gd name="connsiteX4" fmla="*/ 0 w 5394428"/>
              <a:gd name="connsiteY4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4428" h="936104">
                <a:moveTo>
                  <a:pt x="0" y="0"/>
                </a:moveTo>
                <a:lnTo>
                  <a:pt x="5394428" y="0"/>
                </a:lnTo>
                <a:lnTo>
                  <a:pt x="5394428" y="936104"/>
                </a:lnTo>
                <a:lnTo>
                  <a:pt x="851752" y="9361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Наукоград Кольцово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936104" cy="85895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112401" y="2924944"/>
            <a:ext cx="30315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cs typeface="Arabic Typesetting" panose="03020402040406030203" pitchFamily="66" charset="-78"/>
              </a:rPr>
              <a:t>Начальник</a:t>
            </a:r>
          </a:p>
          <a:p>
            <a:pPr algn="r"/>
            <a:r>
              <a:rPr lang="ru-RU" sz="1600" dirty="0" smtClean="0">
                <a:cs typeface="Arabic Typesetting" panose="03020402040406030203" pitchFamily="66" charset="-78"/>
              </a:rPr>
              <a:t> управления </a:t>
            </a:r>
          </a:p>
          <a:p>
            <a:pPr algn="r"/>
            <a:r>
              <a:rPr lang="ru-RU" sz="1600" dirty="0" smtClean="0">
                <a:cs typeface="Arabic Typesetting" panose="03020402040406030203" pitchFamily="66" charset="-78"/>
              </a:rPr>
              <a:t>образования и молодежной</a:t>
            </a:r>
          </a:p>
          <a:p>
            <a:pPr algn="r"/>
            <a:r>
              <a:rPr lang="ru-RU" sz="1600" dirty="0" smtClean="0">
                <a:cs typeface="Arabic Typesetting" panose="03020402040406030203" pitchFamily="66" charset="-78"/>
              </a:rPr>
              <a:t> политики, культуры и спорта</a:t>
            </a:r>
            <a:endParaRPr lang="ru-RU" sz="1600" dirty="0" smtClean="0">
              <a:cs typeface="Arabic Typesetting" panose="03020402040406030203" pitchFamily="66" charset="-78"/>
            </a:endParaRPr>
          </a:p>
          <a:p>
            <a:pPr algn="r"/>
            <a:r>
              <a:rPr lang="ru-RU" sz="1600" dirty="0" smtClean="0">
                <a:cs typeface="Arabic Typesetting" panose="03020402040406030203" pitchFamily="66" charset="-78"/>
              </a:rPr>
              <a:t>Грегул </a:t>
            </a:r>
          </a:p>
          <a:p>
            <a:pPr algn="r"/>
            <a:r>
              <a:rPr lang="ru-RU" sz="1600" dirty="0" smtClean="0">
                <a:cs typeface="Arabic Typesetting" panose="03020402040406030203" pitchFamily="66" charset="-78"/>
              </a:rPr>
              <a:t>Оксана </a:t>
            </a:r>
            <a:r>
              <a:rPr lang="ru-RU" sz="1600" dirty="0" smtClean="0">
                <a:cs typeface="Arabic Typesetting" panose="03020402040406030203" pitchFamily="66" charset="-78"/>
              </a:rPr>
              <a:t>Васильевна </a:t>
            </a:r>
            <a:endParaRPr lang="ru-RU" sz="1600" dirty="0">
              <a:cs typeface="Arabic Typesetting" panose="03020402040406030203" pitchFamily="66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1556792"/>
            <a:ext cx="413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реализации  проекта «Успех каждого ребенка» на территории наукограда Кольцово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152128" cy="105717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340768"/>
            <a:ext cx="6267450" cy="471487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319166" cy="7115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Биотехнологический лицей №21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9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319166" cy="7115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цифровая школа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152128" cy="1057172"/>
          </a:xfrm>
          <a:prstGeom prst="rect">
            <a:avLst/>
          </a:prstGeom>
          <a:noFill/>
        </p:spPr>
      </p:pic>
      <p:pic>
        <p:nvPicPr>
          <p:cNvPr id="6147" name="Picture 3" descr="C:\Documents and Settings\Shvydkova\Рабочий стол\Презентация\школа нов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314707"/>
            <a:ext cx="3675488" cy="2376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1401707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- Переход </a:t>
            </a:r>
            <a:r>
              <a:rPr lang="ru-RU" sz="1400" dirty="0"/>
              <a:t>к универсальным кабинетам;</a:t>
            </a:r>
          </a:p>
          <a:p>
            <a:r>
              <a:rPr lang="ru-RU" sz="1400" dirty="0" smtClean="0"/>
              <a:t>- Открытые </a:t>
            </a:r>
            <a:r>
              <a:rPr lang="ru-RU" sz="1400" dirty="0"/>
              <a:t>пространства;</a:t>
            </a:r>
          </a:p>
          <a:p>
            <a:r>
              <a:rPr lang="ru-RU" sz="1400" dirty="0" smtClean="0"/>
              <a:t>- Способность </a:t>
            </a:r>
            <a:r>
              <a:rPr lang="ru-RU" sz="1400" dirty="0"/>
              <a:t>к трансформации и многофункциональности помещений;</a:t>
            </a:r>
          </a:p>
          <a:p>
            <a:r>
              <a:rPr lang="ru-RU" sz="1400" dirty="0" smtClean="0"/>
              <a:t>- Создание </a:t>
            </a:r>
            <a:r>
              <a:rPr lang="ru-RU" sz="1400" dirty="0"/>
              <a:t>профильных кабинетов и кабинетов проектной деятельности (технопарк);</a:t>
            </a:r>
          </a:p>
          <a:p>
            <a:r>
              <a:rPr lang="ru-RU" sz="1400" dirty="0" smtClean="0"/>
              <a:t>- Минимизация </a:t>
            </a:r>
            <a:r>
              <a:rPr lang="ru-RU" sz="1400" dirty="0"/>
              <a:t>печатных пособий и переход к интерактивным образовательным средствам обучения;</a:t>
            </a:r>
          </a:p>
          <a:p>
            <a:r>
              <a:rPr lang="ru-RU" sz="1400" dirty="0" smtClean="0"/>
              <a:t>- Увеличение </a:t>
            </a:r>
            <a:r>
              <a:rPr lang="ru-RU" sz="1400" dirty="0"/>
              <a:t>зон отдыха и насыщение рекреаций, в том числе и для учителей;</a:t>
            </a:r>
          </a:p>
        </p:txBody>
      </p:sp>
      <p:pic>
        <p:nvPicPr>
          <p:cNvPr id="2050" name="Picture 2" descr="C:\Users\Chernoschuk\Desktop\Грегул работа\shkola-3-6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39081"/>
            <a:ext cx="4536504" cy="28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319166" cy="7115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процесс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152128" cy="105717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7820"/>
            <a:ext cx="4156892" cy="2764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992"/>
            <a:ext cx="4012824" cy="30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786710" cy="107156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</a:t>
            </a:r>
            <a:r>
              <a:rPr lang="ru-RU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биотехнопарк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«Кольцово»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28794" y="1500174"/>
            <a:ext cx="66437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ЕВА\Desktop\презентация\depositphotos_44689579-stock-illustration-science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97152"/>
            <a:ext cx="1573346" cy="1299322"/>
          </a:xfrm>
          <a:prstGeom prst="rect">
            <a:avLst/>
          </a:prstGeom>
          <a:noFill/>
        </p:spPr>
      </p:pic>
      <p:pic>
        <p:nvPicPr>
          <p:cNvPr id="15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152128" cy="105717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48200"/>
            <a:ext cx="4824536" cy="32186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45832" y="1772816"/>
            <a:ext cx="37981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</a:t>
            </a: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Экспериментальная биология и биотехнология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</a:p>
          <a:p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Ситифермерство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</a:p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Научно-исследовательская станция на базе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Детского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биотехнопарка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и зоны рекреации Парк-Кольцово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теория+практика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)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306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hvydkova\Рабочий стол\Презентация\Сте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9095" cy="6858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216322" y="2780928"/>
            <a:ext cx="3927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СПАСИБО ЗА ВНИМАНИЕ!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3" name="Picture 3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17335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«Успех каждого ребенка»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обучающихся.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период с 2019 по 2024 года в открытых онлайн-уроках, реализуемых с учетом опыта цикла открытых уроков «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Проектория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», Яндекс лицей,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Учи.ру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и других, направленных на раннюю профориентацию, приняли участие не менее 85 % от общего числа обучающихся Новосибирской области.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sz="2800" dirty="0">
                <a:latin typeface="Times New Roman"/>
                <a:ea typeface="Calibri"/>
              </a:rPr>
              <a:t>Срок: 31.12.2024</a:t>
            </a:r>
            <a:endParaRPr lang="ru-RU" dirty="0"/>
          </a:p>
        </p:txBody>
      </p:sp>
      <p:pic>
        <p:nvPicPr>
          <p:cNvPr id="4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88409"/>
            <a:ext cx="1152128" cy="11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9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390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Задачи системы образования </a:t>
            </a:r>
            <a:br>
              <a:rPr lang="ru-RU" sz="2000" dirty="0" smtClean="0"/>
            </a:br>
            <a:r>
              <a:rPr lang="ru-RU" sz="2000" dirty="0" smtClean="0"/>
              <a:t>Кольцово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/>
                <a:ea typeface="Calibri"/>
              </a:rPr>
              <a:t>Обеспечение участия в открытых онлайн-уроках, реализуемых с учетом опыта цикла открытых уроков «</a:t>
            </a:r>
            <a:r>
              <a:rPr lang="ru-RU" sz="1800" dirty="0" err="1">
                <a:latin typeface="Times New Roman"/>
                <a:ea typeface="Calibri"/>
              </a:rPr>
              <a:t>Проектория</a:t>
            </a:r>
            <a:r>
              <a:rPr lang="ru-RU" sz="1800" dirty="0">
                <a:latin typeface="Times New Roman"/>
                <a:ea typeface="Calibri"/>
              </a:rPr>
              <a:t>», направленных на раннюю </a:t>
            </a:r>
            <a:r>
              <a:rPr lang="ru-RU" sz="1800" dirty="0" smtClean="0">
                <a:latin typeface="Times New Roman"/>
                <a:ea typeface="Calibri"/>
              </a:rPr>
              <a:t>профориентацию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Внедрение системы мер ранней профориентации, которая обеспечивает ознакомление обучающихся 6-11 классов с современными профессиями, позволяет определить профессиональные интересы детей, получить рекомендации по построению индивидуального учебного плана.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1800" dirty="0">
                <a:latin typeface="Times New Roman"/>
                <a:ea typeface="Calibri"/>
              </a:rPr>
              <a:t>Система основывается на реализации дополнительных общеобразовательных программ, включающих в себя механизмы профессиональных проб и работу с лучшими представителями профессий, а также использовании цифровых инструментов (сводное электронное портфолио</a:t>
            </a:r>
            <a:r>
              <a:rPr lang="ru-RU" sz="1800" dirty="0" smtClean="0">
                <a:latin typeface="Times New Roman"/>
                <a:ea typeface="Calibri"/>
              </a:rPr>
              <a:t>).</a:t>
            </a:r>
          </a:p>
          <a:p>
            <a:r>
              <a:rPr lang="ru-RU" sz="1800" dirty="0">
                <a:latin typeface="Times New Roman"/>
                <a:ea typeface="Calibri"/>
              </a:rPr>
              <a:t>Обновление материально-технической базы в общеобразовательных организациях.</a:t>
            </a:r>
            <a:endParaRPr lang="ru-RU" sz="1800" dirty="0"/>
          </a:p>
        </p:txBody>
      </p:sp>
      <p:pic>
        <p:nvPicPr>
          <p:cNvPr id="4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88409"/>
            <a:ext cx="1152128" cy="11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3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Задачи системы образования </a:t>
            </a:r>
            <a:br>
              <a:rPr lang="ru-RU" sz="20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r>
              <a:rPr lang="ru-RU" sz="20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Кольцово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/>
                <a:ea typeface="Calibri"/>
              </a:rPr>
              <a:t>Создание и комплектование детского технопарка, в том числе при участии областного бюджета и спонсорских </a:t>
            </a:r>
            <a:r>
              <a:rPr lang="ru-RU" sz="2400" dirty="0" smtClean="0">
                <a:latin typeface="Times New Roman"/>
                <a:ea typeface="Calibri"/>
              </a:rPr>
              <a:t>средств</a:t>
            </a:r>
          </a:p>
          <a:p>
            <a:r>
              <a:rPr lang="ru-RU" sz="2400" dirty="0">
                <a:latin typeface="Times New Roman"/>
                <a:ea typeface="Calibri"/>
              </a:rPr>
              <a:t>Внедрение методологии сопровождения, наставничества и шефства для обучающихся организаций, осуществляющих образовательную деятельность по дополнительным общеобразовательным программам, в том числе с применением лучших практик обмена опытом между </a:t>
            </a:r>
            <a:r>
              <a:rPr lang="ru-RU" sz="2400" dirty="0" smtClean="0">
                <a:latin typeface="Times New Roman"/>
                <a:ea typeface="Calibri"/>
              </a:rPr>
              <a:t>обучающимися</a:t>
            </a:r>
          </a:p>
          <a:p>
            <a:r>
              <a:rPr lang="ru-RU" sz="2400" dirty="0">
                <a:latin typeface="Times New Roman"/>
                <a:ea typeface="Calibri"/>
              </a:rPr>
              <a:t>Поэтапное вовлечение детей с ограниченными возможностями здоровья в дополнительное </a:t>
            </a:r>
            <a:r>
              <a:rPr lang="ru-RU" sz="2400" dirty="0" smtClean="0">
                <a:latin typeface="Times New Roman"/>
                <a:ea typeface="Calibri"/>
              </a:rPr>
              <a:t>образование</a:t>
            </a:r>
          </a:p>
          <a:p>
            <a:endParaRPr lang="ru-RU" sz="2400" dirty="0">
              <a:latin typeface="Times New Roman"/>
            </a:endParaRPr>
          </a:p>
          <a:p>
            <a:endParaRPr lang="ru-RU" sz="2400" dirty="0"/>
          </a:p>
        </p:txBody>
      </p:sp>
      <p:pic>
        <p:nvPicPr>
          <p:cNvPr id="4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88409"/>
            <a:ext cx="1152128" cy="11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5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Задачи системы образования </a:t>
            </a:r>
            <a:br>
              <a:rPr lang="ru-RU" sz="20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r>
              <a:rPr lang="ru-RU" sz="20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Кольцово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Arial" pitchFamily="34" charset="0"/>
                <a:ea typeface="Calibri"/>
                <a:cs typeface="Arial" pitchFamily="34" charset="0"/>
              </a:rPr>
              <a:t>Работа муниципального центра выявления и поддержки одаренных детей, </a:t>
            </a:r>
            <a: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  <a:t>интегрированного </a:t>
            </a:r>
            <a:r>
              <a:rPr lang="ru-RU" sz="1800" dirty="0">
                <a:latin typeface="Arial" pitchFamily="34" charset="0"/>
                <a:ea typeface="Calibri"/>
                <a:cs typeface="Arial" pitchFamily="34" charset="0"/>
              </a:rPr>
              <a:t>с региональным центром «Альтаир» на базе МБОУДОД «Созвездие»</a:t>
            </a:r>
          </a:p>
          <a:p>
            <a:r>
              <a:rPr lang="ru-RU" sz="1800" dirty="0">
                <a:latin typeface="Arial" pitchFamily="34" charset="0"/>
                <a:ea typeface="Calibri"/>
                <a:cs typeface="Arial" pitchFamily="34" charset="0"/>
              </a:rPr>
              <a:t>Внедрение целевой модели развития муниципальной системы дополнительного образования </a:t>
            </a:r>
            <a: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  <a:t>детей</a:t>
            </a:r>
          </a:p>
          <a:p>
            <a:endParaRPr lang="ru-RU" sz="18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1800" dirty="0">
                <a:latin typeface="Arial" pitchFamily="34" charset="0"/>
                <a:ea typeface="Calibri"/>
                <a:cs typeface="Arial" pitchFamily="34" charset="0"/>
              </a:rPr>
              <a:t>Предоставление обучающимся 5-11 классов рабочего поселка Кольцово возможности освоения основных общеобразовательных программ по индивидуальному учебному плану, в том числе в сетевой форме, с зачетом результатов освоения ими дополнительных общеобразовательных программ и программ профессионального обучения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88409"/>
            <a:ext cx="1152128" cy="11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04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9004" y="332656"/>
            <a:ext cx="576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в наукограде Кольцово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2147"/>
            <a:ext cx="1152128" cy="105717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89319"/>
            <a:ext cx="5730232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01099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Стыковка Задач</a:t>
            </a:r>
          </a:p>
          <a:p>
            <a:pPr algn="ctr"/>
            <a:r>
              <a:rPr lang="ru-RU" sz="2800" dirty="0" smtClean="0"/>
              <a:t> «Цифровая школа» и «Успех каждого ребенка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1340768"/>
            <a:ext cx="3240360" cy="10081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Кольцовская школа № 5 с углубленным изучением английского языка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6" y="1340768"/>
            <a:ext cx="2808312" cy="10081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Биотехнологический лицей № 21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6075" y="332656"/>
            <a:ext cx="5814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УЧРЕЖДЕНИЯ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Р.П. КОЛЬЦОВО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2147"/>
            <a:ext cx="1152128" cy="1057172"/>
          </a:xfrm>
          <a:prstGeom prst="rect">
            <a:avLst/>
          </a:prstGeom>
          <a:noFill/>
        </p:spPr>
      </p:pic>
      <p:pic>
        <p:nvPicPr>
          <p:cNvPr id="2051" name="Picture 3" descr="C:\Documents and Settings\Shvydkova\Рабочий стол\Презентация\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106" y="5517232"/>
            <a:ext cx="1799450" cy="134076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491880" y="2636912"/>
            <a:ext cx="2232248" cy="936104"/>
          </a:xfrm>
          <a:prstGeom prst="rect">
            <a:avLst/>
          </a:prstGeom>
          <a:solidFill>
            <a:srgbClr val="DFEE1E"/>
          </a:solidFill>
          <a:ln>
            <a:solidFill>
              <a:schemeClr val="tx1"/>
            </a:solidFill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учреждения </a:t>
            </a: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6805" y="3769008"/>
            <a:ext cx="1874915" cy="1100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Д/с «Лёвушка»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339752" y="3842277"/>
            <a:ext cx="1908212" cy="10081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Д/с </a:t>
            </a:r>
            <a:r>
              <a:rPr lang="ru-RU" sz="1600" b="1" dirty="0" smtClean="0">
                <a:solidFill>
                  <a:schemeClr val="tx1"/>
                </a:solidFill>
              </a:rPr>
              <a:t>«Сказка»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572000" y="3813099"/>
            <a:ext cx="1800200" cy="106938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Д/с </a:t>
            </a:r>
            <a:r>
              <a:rPr lang="ru-RU" sz="1600" b="1" dirty="0" smtClean="0">
                <a:solidFill>
                  <a:schemeClr val="tx1"/>
                </a:solidFill>
              </a:rPr>
              <a:t>«Егорка»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716707" y="3752644"/>
            <a:ext cx="1887741" cy="11328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Д/с </a:t>
            </a:r>
            <a:r>
              <a:rPr lang="ru-RU" sz="1600" b="1" dirty="0" smtClean="0">
                <a:solidFill>
                  <a:schemeClr val="tx1"/>
                </a:solidFill>
              </a:rPr>
              <a:t>«Радуга»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5483883"/>
            <a:ext cx="1476164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МБДОУ «Факел»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8845" y="5461456"/>
            <a:ext cx="1515228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МБДОУ </a:t>
            </a:r>
            <a:r>
              <a:rPr lang="ru-RU" dirty="0" smtClean="0">
                <a:solidFill>
                  <a:schemeClr val="tx1"/>
                </a:solidFill>
              </a:rPr>
              <a:t>«Созвездие»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627784" y="2420888"/>
            <a:ext cx="86409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724128" y="2420888"/>
            <a:ext cx="64807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619672" y="3212976"/>
            <a:ext cx="1800200" cy="556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51920" y="3573016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2" idx="2"/>
          </p:cNvCxnSpPr>
          <p:nvPr/>
        </p:nvCxnSpPr>
        <p:spPr>
          <a:xfrm>
            <a:off x="4608004" y="3573016"/>
            <a:ext cx="32403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96136" y="3140968"/>
            <a:ext cx="1368152" cy="628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247964" y="3645024"/>
            <a:ext cx="108012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427984" y="3645024"/>
            <a:ext cx="288032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0452"/>
            <a:ext cx="7467600" cy="80039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SWOT-</a:t>
            </a:r>
            <a:r>
              <a:rPr lang="ru-RU" sz="2800" dirty="0" smtClean="0"/>
              <a:t>анализ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«Образовательная среда Кольцово»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6810383"/>
              </p:ext>
            </p:extLst>
          </p:nvPr>
        </p:nvGraphicFramePr>
        <p:xfrm>
          <a:off x="467544" y="2060848"/>
          <a:ext cx="7467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60"/>
                <a:gridCol w="3712840"/>
              </a:tblGrid>
              <a:tr h="167048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Сильные стороны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Наличие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материально технической базы в школах +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</a:rPr>
                        <a:t>доп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– для спец направлений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Программы образований</a:t>
                      </a:r>
                    </a:p>
                    <a:p>
                      <a:pPr marL="285750" indent="-14288">
                        <a:buFont typeface="Arial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доп. обр.</a:t>
                      </a:r>
                    </a:p>
                    <a:p>
                      <a:pPr marL="285750" indent="-14288">
                        <a:buFont typeface="Arial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Спец курсы в школах</a:t>
                      </a:r>
                    </a:p>
                    <a:p>
                      <a:pPr marL="285750" indent="-14288">
                        <a:buFont typeface="Arial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Наличие кураторов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Высокий потенциал учеников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</a:rPr>
                        <a:t>обучающ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. + высокая активность  родительского сообщества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Опыт ранней профориентации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Возможности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Федеральное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финансирование (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</a:rPr>
                        <a:t>наукоградный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фонд)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Внедрение электронной платформы мониторинга и индивидуализации образовательного пространства для каждого ребенка (грант РЦЦО)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Открытость НПК – для всего, что связанно с детьми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Перспективы Академгородок 2:0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«Новая школа» - современная образовательная территория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6704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Слабые</a:t>
                      </a:r>
                      <a:r>
                        <a:rPr lang="ru-RU" sz="1200" baseline="0" dirty="0" smtClean="0"/>
                        <a:t> стороны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/>
                        <a:t>Отсутствие единой системы сетевого образования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/>
                        <a:t>Инертность </a:t>
                      </a:r>
                      <a:r>
                        <a:rPr lang="ru-RU" sz="1200" baseline="0" dirty="0" err="1" smtClean="0"/>
                        <a:t>пед</a:t>
                      </a:r>
                      <a:r>
                        <a:rPr lang="ru-RU" sz="1200" baseline="0" dirty="0" smtClean="0"/>
                        <a:t> коллектив</a:t>
                      </a:r>
                    </a:p>
                    <a:p>
                      <a:pPr marL="285750" indent="-14288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Переполненность школ, 2,5 смены</a:t>
                      </a:r>
                    </a:p>
                    <a:p>
                      <a:pPr marL="285750" indent="-14288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Высокой загрузкой:</a:t>
                      </a:r>
                    </a:p>
                    <a:p>
                      <a:pPr marL="630238" indent="0" defTabSz="717550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- значимость оценки внутренней (анализ) работы в школе, выявление причин</a:t>
                      </a:r>
                    </a:p>
                    <a:p>
                      <a:pPr marL="630238" indent="0" defTabSz="717550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- </a:t>
                      </a:r>
                      <a:r>
                        <a:rPr lang="en-US" sz="1200" baseline="0" dirty="0" smtClean="0"/>
                        <a:t>SWOT</a:t>
                      </a:r>
                      <a:r>
                        <a:rPr lang="ru-RU" sz="1200" baseline="0" dirty="0" smtClean="0"/>
                        <a:t>-анализ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Риски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Отсутствие кадров (проработка системы поддержки молодых специалистов, предоставление</a:t>
                      </a:r>
                      <a:r>
                        <a:rPr lang="ru-RU" sz="1200" baseline="0" dirty="0" smtClean="0"/>
                        <a:t> жилья</a:t>
                      </a:r>
                      <a:r>
                        <a:rPr lang="ru-RU" sz="1200" dirty="0" smtClean="0"/>
                        <a:t>)</a:t>
                      </a:r>
                    </a:p>
                    <a:p>
                      <a:r>
                        <a:rPr lang="ru-RU" sz="1200" dirty="0" smtClean="0"/>
                        <a:t>      Взаимодействие с НГПУ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152128" cy="105717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404664"/>
            <a:ext cx="7319166" cy="71152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образовательный кластер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7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hvydkova\Рабочий стол\Презентация\gerb_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152128" cy="105717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1" y="1412776"/>
            <a:ext cx="4104453" cy="2736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45593"/>
            <a:ext cx="3744416" cy="2498061"/>
          </a:xfrm>
          <a:prstGeom prst="rect">
            <a:avLst/>
          </a:prstGeom>
        </p:spPr>
      </p:pic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319166" cy="7115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образовательный кластер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5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3817</TotalTime>
  <Words>643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Изящная</vt:lpstr>
      <vt:lpstr>1_Эркер</vt:lpstr>
      <vt:lpstr>Тема Office</vt:lpstr>
      <vt:lpstr>Презентация PowerPoint</vt:lpstr>
      <vt:lpstr>«Успех каждого ребенка»</vt:lpstr>
      <vt:lpstr>Задачи системы образования  Кольцово</vt:lpstr>
      <vt:lpstr>Задачи системы образования  Кольцово</vt:lpstr>
      <vt:lpstr>Задачи системы образования  Кольцово</vt:lpstr>
      <vt:lpstr>Презентация PowerPoint</vt:lpstr>
      <vt:lpstr>Презентация PowerPoint</vt:lpstr>
      <vt:lpstr>SWOT-анализ  «Образовательная среда Кольцово»</vt:lpstr>
      <vt:lpstr>Школьный образовательный кластер </vt:lpstr>
      <vt:lpstr>Биотехнологический лицей №21</vt:lpstr>
      <vt:lpstr>Новая цифровая школа </vt:lpstr>
      <vt:lpstr>Образовательный процесс</vt:lpstr>
      <vt:lpstr> «Детский биотехнопарк «Кольцово»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ЕВА</dc:creator>
  <cp:lastModifiedBy>Грегур О.В.</cp:lastModifiedBy>
  <cp:revision>98</cp:revision>
  <dcterms:created xsi:type="dcterms:W3CDTF">2018-02-04T09:40:23Z</dcterms:created>
  <dcterms:modified xsi:type="dcterms:W3CDTF">2019-06-06T10:39:28Z</dcterms:modified>
</cp:coreProperties>
</file>