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1"/>
  </p:sldMasterIdLst>
  <p:notesMasterIdLst>
    <p:notesMasterId r:id="rId8"/>
  </p:notesMasterIdLst>
  <p:handoutMasterIdLst>
    <p:handoutMasterId r:id="rId9"/>
  </p:handoutMasterIdLst>
  <p:sldIdLst>
    <p:sldId id="351" r:id="rId2"/>
    <p:sldId id="367" r:id="rId3"/>
    <p:sldId id="362" r:id="rId4"/>
    <p:sldId id="370" r:id="rId5"/>
    <p:sldId id="371" r:id="rId6"/>
    <p:sldId id="372" r:id="rId7"/>
  </p:sldIdLst>
  <p:sldSz cx="10082213" cy="756126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12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239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358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477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5597" algn="l" defTabSz="914239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2716" algn="l" defTabSz="914239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199836" algn="l" defTabSz="914239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6954" algn="l" defTabSz="914239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 userDrawn="1">
          <p15:clr>
            <a:srgbClr val="A4A3A4"/>
          </p15:clr>
        </p15:guide>
        <p15:guide id="2" pos="31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DB8"/>
    <a:srgbClr val="1C2A4E"/>
    <a:srgbClr val="164E25"/>
    <a:srgbClr val="014063"/>
    <a:srgbClr val="3FADBC"/>
    <a:srgbClr val="2D9BFF"/>
    <a:srgbClr val="6792C5"/>
    <a:srgbClr val="79E5FF"/>
    <a:srgbClr val="8CDAEB"/>
    <a:srgbClr val="47B7D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476" autoAdjust="0"/>
  </p:normalViewPr>
  <p:slideViewPr>
    <p:cSldViewPr>
      <p:cViewPr varScale="1">
        <p:scale>
          <a:sx n="100" d="100"/>
          <a:sy n="100" d="100"/>
        </p:scale>
        <p:origin x="-1572" y="-84"/>
      </p:cViewPr>
      <p:guideLst>
        <p:guide orient="horz" pos="2382"/>
        <p:guide pos="3176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&#1057;&#1086;&#1074;&#1077;&#1097;&#1072;&#1085;&#1080;&#1077;%2029%2006%202016\&#1057;&#1086;&#1074;&#1077;&#1097;&#1072;&#1085;&#1080;&#1077;%20&#1089;%20&#1088;&#1072;&#1081;&#1086;&#1085;&#1086;%20(&#1047;&#1055;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0"/>
  <c:chart>
    <c:view3D>
      <c:perspective val="30"/>
    </c:view3D>
    <c:plotArea>
      <c:layout>
        <c:manualLayout>
          <c:layoutTarget val="inner"/>
          <c:xMode val="edge"/>
          <c:yMode val="edge"/>
          <c:x val="8.1961104259557924E-2"/>
          <c:y val="1.7022366372930444E-2"/>
          <c:w val="0.89233608449546209"/>
          <c:h val="0.8319746907006027"/>
        </c:manualLayout>
      </c:layout>
      <c:bar3DChart>
        <c:barDir val="col"/>
        <c:grouping val="stacked"/>
        <c:ser>
          <c:idx val="0"/>
          <c:order val="0"/>
          <c:tx>
            <c:v>социальные субвенции</c:v>
          </c:tx>
          <c:cat>
            <c:numLit>
              <c:formatCode>General</c:formatCode>
              <c:ptCount val="1"/>
              <c:pt idx="0">
                <c:v>2016</c:v>
              </c:pt>
            </c:numLit>
          </c:cat>
          <c:val>
            <c:numRef>
              <c:f>Лист3!$B$6:$C$6</c:f>
              <c:numCache>
                <c:formatCode>#,##0.00</c:formatCode>
                <c:ptCount val="2"/>
                <c:pt idx="0">
                  <c:v>20083.599999999995</c:v>
                </c:pt>
                <c:pt idx="1">
                  <c:v>18806.599999999995</c:v>
                </c:pt>
              </c:numCache>
            </c:numRef>
          </c:val>
        </c:ser>
        <c:ser>
          <c:idx val="1"/>
          <c:order val="1"/>
          <c:tx>
            <c:v>программные мероприятия</c:v>
          </c:tx>
          <c:cat>
            <c:numLit>
              <c:formatCode>General</c:formatCode>
              <c:ptCount val="1"/>
              <c:pt idx="0">
                <c:v>2016</c:v>
              </c:pt>
            </c:numLit>
          </c:cat>
          <c:val>
            <c:numRef>
              <c:f>Лист3!$B$5:$C$5</c:f>
              <c:numCache>
                <c:formatCode>#,##0.00</c:formatCode>
                <c:ptCount val="2"/>
                <c:pt idx="0">
                  <c:v>2557.2000000000007</c:v>
                </c:pt>
                <c:pt idx="1">
                  <c:v>2518.6000000000017</c:v>
                </c:pt>
              </c:numCache>
            </c:numRef>
          </c:val>
        </c:ser>
        <c:dLbls/>
        <c:shape val="box"/>
        <c:axId val="69152768"/>
        <c:axId val="69154304"/>
        <c:axId val="0"/>
      </c:bar3DChart>
      <c:catAx>
        <c:axId val="69152768"/>
        <c:scaling>
          <c:orientation val="minMax"/>
        </c:scaling>
        <c:delete val="1"/>
        <c:axPos val="b"/>
        <c:minorGridlines/>
        <c:numFmt formatCode="General" sourceLinked="1"/>
        <c:tickLblPos val="none"/>
        <c:crossAx val="69154304"/>
        <c:crosses val="autoZero"/>
        <c:auto val="1"/>
        <c:lblAlgn val="ctr"/>
        <c:lblOffset val="100"/>
      </c:catAx>
      <c:valAx>
        <c:axId val="69154304"/>
        <c:scaling>
          <c:orientation val="minMax"/>
        </c:scaling>
        <c:axPos val="l"/>
        <c:majorGridlines/>
        <c:numFmt formatCode="#,##0.00" sourceLinked="1"/>
        <c:tickLblPos val="nextTo"/>
        <c:crossAx val="6915276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0.66246</cdr:x>
      <cdr:y>0.79747</cdr:y>
    </cdr:from>
    <cdr:to>
      <cdr:x>0.77011</cdr:x>
      <cdr:y>0.88608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0" y="4536504"/>
          <a:ext cx="936112" cy="504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600" b="1" dirty="0" smtClean="0">
              <a:latin typeface="Times New Roman" pitchFamily="18" charset="0"/>
              <a:cs typeface="Times New Roman" pitchFamily="18" charset="0"/>
            </a:rPr>
            <a:t>2015</a:t>
          </a:r>
          <a:endParaRPr lang="ru-RU" sz="2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203" cy="495870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952" y="0"/>
            <a:ext cx="2945203" cy="495870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40E235AF-A570-4223-AB25-27E5F3B7786E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229"/>
            <a:ext cx="2945203" cy="495870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952" y="9429229"/>
            <a:ext cx="2945203" cy="495870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A958C182-F5D1-48BB-BFAA-A0A651D248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901910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203" cy="49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0" tIns="47775" rIns="95550" bIns="47775" numCol="1" anchor="t" anchorCtr="0" compatLnSpc="1">
            <a:prstTxWarp prst="textNoShape">
              <a:avLst/>
            </a:prstTxWarp>
          </a:bodyPr>
          <a:lstStyle>
            <a:lvl1pPr defTabSz="955731">
              <a:defRPr sz="1300"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952" y="0"/>
            <a:ext cx="2945203" cy="49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0" tIns="47775" rIns="95550" bIns="47775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>
                <a:latin typeface="Franklin Gothic Book" pitchFamily="34" charset="0"/>
              </a:defRPr>
            </a:lvl1pPr>
          </a:lstStyle>
          <a:p>
            <a:pPr>
              <a:defRPr/>
            </a:pPr>
            <a:fld id="{F68C9102-498B-426B-A14C-AA54A01F6FE5}" type="datetimeFigureOut">
              <a:rPr lang="ru-RU"/>
              <a:pPr>
                <a:defRPr/>
              </a:pPr>
              <a:t>06.07.2016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312" y="4715384"/>
            <a:ext cx="5439051" cy="44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0" tIns="47775" rIns="95550" bIns="477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229"/>
            <a:ext cx="2945203" cy="49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0" tIns="47775" rIns="95550" bIns="47775" numCol="1" anchor="b" anchorCtr="0" compatLnSpc="1">
            <a:prstTxWarp prst="textNoShape">
              <a:avLst/>
            </a:prstTxWarp>
          </a:bodyPr>
          <a:lstStyle>
            <a:lvl1pPr defTabSz="955731">
              <a:defRPr sz="1300"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952" y="9429229"/>
            <a:ext cx="2945203" cy="49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0" tIns="47775" rIns="95550" bIns="47775" numCol="1" anchor="b" anchorCtr="0" compatLnSpc="1">
            <a:prstTxWarp prst="textNoShape">
              <a:avLst/>
            </a:prstTxWarp>
          </a:bodyPr>
          <a:lstStyle>
            <a:lvl1pPr algn="r" defTabSz="955731">
              <a:defRPr sz="1300">
                <a:latin typeface="Franklin Gothic Book" pitchFamily="34" charset="0"/>
              </a:defRPr>
            </a:lvl1pPr>
          </a:lstStyle>
          <a:p>
            <a:pPr>
              <a:defRPr/>
            </a:pPr>
            <a:fld id="{9474DAB1-4AF5-4F70-ADED-DFBEB4A97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625733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12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23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35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47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5597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836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4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74DAB1-4AF5-4F70-ADED-DFBEB4A9758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1406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4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74DAB1-4AF5-4F70-ADED-DFBEB4A9758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1406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4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74DAB1-4AF5-4F70-ADED-DFBEB4A9758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1406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4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74DAB1-4AF5-4F70-ADED-DFBEB4A9758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1406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056" y="252043"/>
            <a:ext cx="9588184" cy="6653911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326" tIns="49164" rIns="98326" bIns="49164" rtlCol="0" anchor="ctr"/>
          <a:lstStyle/>
          <a:p>
            <a:pPr algn="ctr"/>
            <a:endParaRPr lang="en-US" sz="198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33382" y="5902993"/>
            <a:ext cx="9618432" cy="1468129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8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8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8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8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8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166" y="1764295"/>
            <a:ext cx="8569881" cy="1962652"/>
          </a:xfrm>
        </p:spPr>
        <p:txBody>
          <a:bodyPr anchor="b">
            <a:normAutofit/>
          </a:bodyPr>
          <a:lstStyle>
            <a:lvl1pPr>
              <a:defRPr sz="4714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332" y="3920657"/>
            <a:ext cx="7057549" cy="1624271"/>
          </a:xfrm>
        </p:spPr>
        <p:txBody>
          <a:bodyPr>
            <a:normAutofit/>
          </a:bodyPr>
          <a:lstStyle>
            <a:lvl1pPr marL="0" indent="0" algn="ctr">
              <a:buNone/>
              <a:defRPr sz="2168">
                <a:solidFill>
                  <a:srgbClr val="FFFFFF"/>
                </a:solidFill>
              </a:defRPr>
            </a:lvl1pPr>
            <a:lvl2pPr marL="491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3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4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6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8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9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41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32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0D5689-0FD5-45E6-8CDF-CC1EAF0DBB77}" type="datetime1">
              <a:rPr lang="ru-RU" smtClean="0"/>
              <a:pPr>
                <a:defRPr/>
              </a:pPr>
              <a:t>06.07.2016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B5EE2-772A-4D3B-BF6C-59CAE89BF5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D81143-B80B-4D6D-889B-CDBEEBD3800E}" type="datetime1">
              <a:rPr lang="ru-RU" smtClean="0"/>
              <a:pPr>
                <a:defRPr/>
              </a:pPr>
              <a:t>06.07.2016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E35AE-583D-4276-994B-59C4683D3F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52056" y="252042"/>
            <a:ext cx="9588184" cy="157274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326" tIns="49164" rIns="98326" bIns="49164" rtlCol="0" anchor="ctr"/>
          <a:lstStyle/>
          <a:p>
            <a:pPr algn="ctr"/>
            <a:endParaRPr lang="en-US" sz="198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A282DA-B8A0-4265-A859-5D2B5EF8B31C}" type="datetime1">
              <a:rPr lang="ru-RU" smtClean="0"/>
              <a:pPr>
                <a:defRPr/>
              </a:pPr>
              <a:t>06.07.2016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1A1C3F-F1B8-4388-8C28-3B9CB50724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33382" y="787431"/>
            <a:ext cx="9618432" cy="1468129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8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8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8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8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8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9605" y="1596269"/>
            <a:ext cx="2268498" cy="494749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111" y="1596267"/>
            <a:ext cx="6637457" cy="494749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557818-B2CE-476C-BFD6-D062B2B2745E}" type="datetime1">
              <a:rPr lang="ru-RU" smtClean="0"/>
              <a:pPr>
                <a:defRPr/>
              </a:pPr>
              <a:t>06.07.2016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27B3D-21E6-48F0-B29F-0CE8D53FC7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52056" y="252042"/>
            <a:ext cx="9588184" cy="522231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326" tIns="49164" rIns="98326" bIns="49164" rtlCol="0" anchor="ctr"/>
          <a:lstStyle/>
          <a:p>
            <a:pPr algn="ctr"/>
            <a:endParaRPr lang="en-US" sz="198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667931" y="4634656"/>
            <a:ext cx="3171563" cy="78724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8326" tIns="49164" rIns="98326" bIns="49164" numCol="1" anchor="t" anchorCtr="0" compatLnSpc="1">
            <a:prstTxWarp prst="textNoShape">
              <a:avLst/>
            </a:prstTxWarp>
          </a:bodyPr>
          <a:lstStyle/>
          <a:p>
            <a:endParaRPr lang="en-US" sz="198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888075" y="4493197"/>
            <a:ext cx="6113405" cy="937317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8326" tIns="49164" rIns="98326" bIns="49164" numCol="1" anchor="t" anchorCtr="0" compatLnSpc="1">
            <a:prstTxWarp prst="textNoShape">
              <a:avLst/>
            </a:prstTxWarp>
          </a:bodyPr>
          <a:lstStyle/>
          <a:p>
            <a:endParaRPr lang="en-US" sz="198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118968" y="4506729"/>
            <a:ext cx="6029018" cy="853671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8326" tIns="49164" rIns="98326" bIns="49164" numCol="1" anchor="t" anchorCtr="0" compatLnSpc="1">
            <a:prstTxWarp prst="textNoShape">
              <a:avLst/>
            </a:prstTxWarp>
          </a:bodyPr>
          <a:lstStyle/>
          <a:p>
            <a:endParaRPr lang="en-US" sz="198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6185046" y="4491968"/>
            <a:ext cx="3647415" cy="7183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8326" tIns="49164" rIns="98326" bIns="49164" numCol="1" anchor="t" anchorCtr="0" compatLnSpc="1">
            <a:prstTxWarp prst="textNoShape">
              <a:avLst/>
            </a:prstTxWarp>
          </a:bodyPr>
          <a:lstStyle/>
          <a:p>
            <a:endParaRPr lang="en-US" sz="198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33382" y="4474745"/>
            <a:ext cx="9618432" cy="1466248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8326" tIns="49164" rIns="98326" bIns="49164" numCol="1" anchor="t" anchorCtr="0" compatLnSpc="1">
            <a:prstTxWarp prst="textNoShape">
              <a:avLst/>
            </a:prstTxWarp>
          </a:bodyPr>
          <a:lstStyle/>
          <a:p>
            <a:endParaRPr lang="en-US" sz="198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832" y="2716190"/>
            <a:ext cx="8569881" cy="1680281"/>
          </a:xfrm>
        </p:spPr>
        <p:txBody>
          <a:bodyPr anchor="t">
            <a:normAutofit/>
          </a:bodyPr>
          <a:lstStyle>
            <a:lvl1pPr algn="ctr">
              <a:defRPr sz="4714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7665" y="1584855"/>
            <a:ext cx="7076220" cy="1036174"/>
          </a:xfrm>
        </p:spPr>
        <p:txBody>
          <a:bodyPr anchor="b">
            <a:normAutofit/>
          </a:bodyPr>
          <a:lstStyle>
            <a:lvl1pPr marL="0" indent="0" algn="ctr">
              <a:buNone/>
              <a:defRPr sz="2168">
                <a:solidFill>
                  <a:srgbClr val="FFFFFF"/>
                </a:solidFill>
              </a:defRPr>
            </a:lvl1pPr>
            <a:lvl2pPr marL="49161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983220" indent="0">
              <a:buNone/>
              <a:defRPr sz="1697">
                <a:solidFill>
                  <a:schemeClr val="tx1">
                    <a:tint val="75000"/>
                  </a:schemeClr>
                </a:solidFill>
              </a:defRPr>
            </a:lvl3pPr>
            <a:lvl4pPr marL="1474830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4pPr>
            <a:lvl5pPr marL="1966439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5pPr>
            <a:lvl6pPr marL="2458048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6pPr>
            <a:lvl7pPr marL="2949659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7pPr>
            <a:lvl8pPr marL="3441269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8pPr>
            <a:lvl9pPr marL="3932878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96FAD9-C64A-44B9-8F12-3D93D1075DE9}" type="datetime1">
              <a:rPr lang="ru-RU" smtClean="0"/>
              <a:pPr>
                <a:defRPr/>
              </a:pPr>
              <a:t>06.07.2016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C955-9F3C-40F3-B1DD-5751987C7D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B6AC95-7174-474A-855D-93CB9FBA68A7}" type="datetime1">
              <a:rPr lang="ru-RU" smtClean="0"/>
              <a:pPr>
                <a:defRPr/>
              </a:pPr>
              <a:t>06.07.2016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582DC-46B6-4BAE-A3F4-A69A6277D9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46085" y="2953934"/>
            <a:ext cx="4214365" cy="38007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21764" y="2953934"/>
            <a:ext cx="4214365" cy="38007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085" y="2952746"/>
            <a:ext cx="4214365" cy="705367"/>
          </a:xfrm>
        </p:spPr>
        <p:txBody>
          <a:bodyPr anchor="ctr"/>
          <a:lstStyle>
            <a:lvl1pPr marL="0" indent="0" algn="ctr">
              <a:buNone/>
              <a:defRPr sz="2546" b="0">
                <a:solidFill>
                  <a:schemeClr val="tx2"/>
                </a:solidFill>
                <a:latin typeface="+mj-lt"/>
              </a:defRPr>
            </a:lvl1pPr>
            <a:lvl2pPr marL="491610" indent="0">
              <a:buNone/>
              <a:defRPr sz="2168" b="1"/>
            </a:lvl2pPr>
            <a:lvl3pPr marL="983220" indent="0">
              <a:buNone/>
              <a:defRPr sz="1980" b="1"/>
            </a:lvl3pPr>
            <a:lvl4pPr marL="1474830" indent="0">
              <a:buNone/>
              <a:defRPr sz="1697" b="1"/>
            </a:lvl4pPr>
            <a:lvl5pPr marL="1966439" indent="0">
              <a:buNone/>
              <a:defRPr sz="1697" b="1"/>
            </a:lvl5pPr>
            <a:lvl6pPr marL="2458048" indent="0">
              <a:buNone/>
              <a:defRPr sz="1697" b="1"/>
            </a:lvl6pPr>
            <a:lvl7pPr marL="2949659" indent="0">
              <a:buNone/>
              <a:defRPr sz="1697" b="1"/>
            </a:lvl7pPr>
            <a:lvl8pPr marL="3441269" indent="0">
              <a:buNone/>
              <a:defRPr sz="1697" b="1"/>
            </a:lvl8pPr>
            <a:lvl9pPr marL="3932878" indent="0">
              <a:buNone/>
              <a:defRPr sz="169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6831" y="3780634"/>
            <a:ext cx="4212009" cy="2973747"/>
          </a:xfrm>
        </p:spPr>
        <p:txBody>
          <a:bodyPr/>
          <a:lstStyle>
            <a:lvl1pPr>
              <a:defRPr sz="2168"/>
            </a:lvl1pPr>
            <a:lvl2pPr>
              <a:defRPr sz="1980"/>
            </a:lvl2pPr>
            <a:lvl3pPr>
              <a:defRPr sz="1697"/>
            </a:lvl3pPr>
            <a:lvl4pPr>
              <a:defRPr sz="1508"/>
            </a:lvl4pPr>
            <a:lvl5pPr>
              <a:defRPr sz="1508"/>
            </a:lvl5pPr>
            <a:lvl6pPr>
              <a:defRPr sz="1697"/>
            </a:lvl6pPr>
            <a:lvl7pPr>
              <a:defRPr sz="1697"/>
            </a:lvl7pPr>
            <a:lvl8pPr>
              <a:defRPr sz="1697"/>
            </a:lvl8pPr>
            <a:lvl9pPr>
              <a:defRPr sz="169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5127" y="2952746"/>
            <a:ext cx="4214365" cy="705367"/>
          </a:xfrm>
        </p:spPr>
        <p:txBody>
          <a:bodyPr anchor="ctr"/>
          <a:lstStyle>
            <a:lvl1pPr marL="0" indent="0" algn="ctr">
              <a:buNone/>
              <a:defRPr sz="2546" b="0" i="0">
                <a:solidFill>
                  <a:schemeClr val="tx2"/>
                </a:solidFill>
                <a:latin typeface="+mj-lt"/>
              </a:defRPr>
            </a:lvl1pPr>
            <a:lvl2pPr marL="491610" indent="0">
              <a:buNone/>
              <a:defRPr sz="2168" b="1"/>
            </a:lvl2pPr>
            <a:lvl3pPr marL="983220" indent="0">
              <a:buNone/>
              <a:defRPr sz="1980" b="1"/>
            </a:lvl3pPr>
            <a:lvl4pPr marL="1474830" indent="0">
              <a:buNone/>
              <a:defRPr sz="1697" b="1"/>
            </a:lvl4pPr>
            <a:lvl5pPr marL="1966439" indent="0">
              <a:buNone/>
              <a:defRPr sz="1697" b="1"/>
            </a:lvl5pPr>
            <a:lvl6pPr marL="2458048" indent="0">
              <a:buNone/>
              <a:defRPr sz="1697" b="1"/>
            </a:lvl6pPr>
            <a:lvl7pPr marL="2949659" indent="0">
              <a:buNone/>
              <a:defRPr sz="1697" b="1"/>
            </a:lvl7pPr>
            <a:lvl8pPr marL="3441269" indent="0">
              <a:buNone/>
              <a:defRPr sz="1697" b="1"/>
            </a:lvl8pPr>
            <a:lvl9pPr marL="3932878" indent="0">
              <a:buNone/>
              <a:defRPr sz="169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626" y="3780634"/>
            <a:ext cx="4214365" cy="2973747"/>
          </a:xfrm>
        </p:spPr>
        <p:txBody>
          <a:bodyPr/>
          <a:lstStyle>
            <a:lvl1pPr>
              <a:defRPr sz="2168"/>
            </a:lvl1pPr>
            <a:lvl2pPr>
              <a:defRPr sz="1980"/>
            </a:lvl2pPr>
            <a:lvl3pPr>
              <a:defRPr sz="1697"/>
            </a:lvl3pPr>
            <a:lvl4pPr>
              <a:defRPr sz="1508"/>
            </a:lvl4pPr>
            <a:lvl5pPr>
              <a:defRPr sz="1508"/>
            </a:lvl5pPr>
            <a:lvl6pPr>
              <a:defRPr sz="1697"/>
            </a:lvl6pPr>
            <a:lvl7pPr>
              <a:defRPr sz="1697"/>
            </a:lvl7pPr>
            <a:lvl8pPr>
              <a:defRPr sz="1697"/>
            </a:lvl8pPr>
            <a:lvl9pPr>
              <a:defRPr sz="169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43072C-B3E4-44C6-A5B4-500E78330B5C}" type="datetime1">
              <a:rPr lang="ru-RU" smtClean="0"/>
              <a:pPr>
                <a:defRPr/>
              </a:pPr>
              <a:t>06.07.2016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B9C80-6AAC-48B2-B590-7FE6CFA46F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F5B847-BF53-4F40-B158-A4E7F1D1D032}" type="datetime1">
              <a:rPr lang="ru-RU" smtClean="0"/>
              <a:pPr>
                <a:defRPr/>
              </a:pPr>
              <a:t>06.07.2016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6CCE61-3B0B-4E28-B716-932A45627D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52056" y="252042"/>
            <a:ext cx="9588184" cy="157274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326" tIns="49164" rIns="98326" bIns="49164" rtlCol="0" anchor="ctr"/>
          <a:lstStyle/>
          <a:p>
            <a:pPr algn="ctr"/>
            <a:endParaRPr lang="en-US" sz="198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33382" y="787429"/>
            <a:ext cx="9618432" cy="1466248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8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8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8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8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8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1153ED-2E7F-410C-98E6-3F6880CC8F23}" type="datetime1">
              <a:rPr lang="ru-RU" smtClean="0"/>
              <a:pPr>
                <a:defRPr/>
              </a:pPr>
              <a:t>06.07.2016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C509E-D6FA-44A1-8506-E79D0419C7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52056" y="252042"/>
            <a:ext cx="9588184" cy="157274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326" tIns="49164" rIns="98326" bIns="49164" rtlCol="0" anchor="ctr"/>
          <a:lstStyle/>
          <a:p>
            <a:pPr algn="ctr"/>
            <a:endParaRPr lang="en-US" sz="198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753B2F-992F-47F3-8C46-A61BD9D5D1ED}" type="datetime1">
              <a:rPr lang="ru-RU" smtClean="0"/>
              <a:pPr>
                <a:defRPr/>
              </a:pPr>
              <a:t>06.07.2016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57A7F-4675-4606-B736-43B542AF81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222" y="3948660"/>
            <a:ext cx="3696811" cy="210035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45"/>
              </a:spcAft>
              <a:buNone/>
              <a:defRPr sz="1980">
                <a:solidFill>
                  <a:schemeClr val="tx2"/>
                </a:solidFill>
              </a:defRPr>
            </a:lvl1pPr>
            <a:lvl2pPr marL="491610" indent="0">
              <a:buNone/>
              <a:defRPr sz="1320"/>
            </a:lvl2pPr>
            <a:lvl3pPr marL="983220" indent="0">
              <a:buNone/>
              <a:defRPr sz="1037"/>
            </a:lvl3pPr>
            <a:lvl4pPr marL="1474830" indent="0">
              <a:buNone/>
              <a:defRPr sz="943"/>
            </a:lvl4pPr>
            <a:lvl5pPr marL="1966439" indent="0">
              <a:buNone/>
              <a:defRPr sz="943"/>
            </a:lvl5pPr>
            <a:lvl6pPr marL="2458048" indent="0">
              <a:buNone/>
              <a:defRPr sz="943"/>
            </a:lvl6pPr>
            <a:lvl7pPr marL="2949659" indent="0">
              <a:buNone/>
              <a:defRPr sz="943"/>
            </a:lvl7pPr>
            <a:lvl8pPr marL="3441269" indent="0">
              <a:buNone/>
              <a:defRPr sz="943"/>
            </a:lvl8pPr>
            <a:lvl9pPr marL="3932878" indent="0">
              <a:buNone/>
              <a:defRPr sz="94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33382" y="787431"/>
            <a:ext cx="9618432" cy="1468129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8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8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8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8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8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008222" y="2520423"/>
            <a:ext cx="3696811" cy="1381191"/>
          </a:xfrm>
        </p:spPr>
        <p:txBody>
          <a:bodyPr anchor="b">
            <a:noAutofit/>
          </a:bodyPr>
          <a:lstStyle>
            <a:lvl1pPr algn="l">
              <a:defRPr sz="3488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9273" y="2016337"/>
            <a:ext cx="4304651" cy="4200702"/>
          </a:xfrm>
        </p:spPr>
        <p:txBody>
          <a:bodyPr anchor="ctr"/>
          <a:lstStyle>
            <a:lvl1pPr>
              <a:buClr>
                <a:schemeClr val="bg1"/>
              </a:buClr>
              <a:defRPr sz="2357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68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8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97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97">
                <a:solidFill>
                  <a:schemeClr val="tx2"/>
                </a:solidFill>
              </a:defRPr>
            </a:lvl5pPr>
            <a:lvl6pPr>
              <a:defRPr sz="2168"/>
            </a:lvl6pPr>
            <a:lvl7pPr>
              <a:defRPr sz="2168"/>
            </a:lvl7pPr>
            <a:lvl8pPr>
              <a:defRPr sz="2168"/>
            </a:lvl8pPr>
            <a:lvl9pPr>
              <a:defRPr sz="216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52056" y="252043"/>
            <a:ext cx="9588184" cy="6653911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326" tIns="49164" rIns="98326" bIns="49164" rtlCol="0" anchor="ctr"/>
          <a:lstStyle/>
          <a:p>
            <a:pPr algn="ctr"/>
            <a:endParaRPr lang="en-US" sz="198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33382" y="5902993"/>
            <a:ext cx="9618432" cy="1468129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8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8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8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8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8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4266" y="373397"/>
            <a:ext cx="4203839" cy="2679115"/>
          </a:xfrm>
        </p:spPr>
        <p:txBody>
          <a:bodyPr anchor="b">
            <a:normAutofit/>
          </a:bodyPr>
          <a:lstStyle>
            <a:lvl1pPr algn="l">
              <a:defRPr sz="3017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67847" y="3071181"/>
            <a:ext cx="4210258" cy="2669780"/>
          </a:xfrm>
        </p:spPr>
        <p:txBody>
          <a:bodyPr>
            <a:normAutofit/>
          </a:bodyPr>
          <a:lstStyle>
            <a:lvl1pPr marL="0" indent="0">
              <a:buNone/>
              <a:defRPr sz="1980">
                <a:solidFill>
                  <a:srgbClr val="FFFFFF"/>
                </a:solidFill>
              </a:defRPr>
            </a:lvl1pPr>
            <a:lvl2pPr marL="491610" indent="0">
              <a:buNone/>
              <a:defRPr sz="1320"/>
            </a:lvl2pPr>
            <a:lvl3pPr marL="983220" indent="0">
              <a:buNone/>
              <a:defRPr sz="1037"/>
            </a:lvl3pPr>
            <a:lvl4pPr marL="1474830" indent="0">
              <a:buNone/>
              <a:defRPr sz="943"/>
            </a:lvl4pPr>
            <a:lvl5pPr marL="1966439" indent="0">
              <a:buNone/>
              <a:defRPr sz="943"/>
            </a:lvl5pPr>
            <a:lvl6pPr marL="2458048" indent="0">
              <a:buNone/>
              <a:defRPr sz="943"/>
            </a:lvl6pPr>
            <a:lvl7pPr marL="2949659" indent="0">
              <a:buNone/>
              <a:defRPr sz="943"/>
            </a:lvl7pPr>
            <a:lvl8pPr marL="3441269" indent="0">
              <a:buNone/>
              <a:defRPr sz="943"/>
            </a:lvl8pPr>
            <a:lvl9pPr marL="3932878" indent="0">
              <a:buNone/>
              <a:defRPr sz="94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04A169-2D80-4E2B-A32D-297B4C44BE48}" type="datetime1">
              <a:rPr lang="ru-RU" smtClean="0"/>
              <a:pPr>
                <a:defRPr/>
              </a:pPr>
              <a:t>06.07.2016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16392-4C51-4CF6-9444-E891F3652F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24203" y="1512255"/>
            <a:ext cx="3932063" cy="3226139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488">
                <a:solidFill>
                  <a:schemeClr val="bg1"/>
                </a:solidFill>
              </a:defRPr>
            </a:lvl1pPr>
            <a:lvl2pPr marL="491610" indent="0">
              <a:buNone/>
              <a:defRPr sz="3017"/>
            </a:lvl2pPr>
            <a:lvl3pPr marL="983220" indent="0">
              <a:buNone/>
              <a:defRPr sz="2546"/>
            </a:lvl3pPr>
            <a:lvl4pPr marL="1474830" indent="0">
              <a:buNone/>
              <a:defRPr sz="2168"/>
            </a:lvl4pPr>
            <a:lvl5pPr marL="1966439" indent="0">
              <a:buNone/>
              <a:defRPr sz="2168"/>
            </a:lvl5pPr>
            <a:lvl6pPr marL="2458048" indent="0">
              <a:buNone/>
              <a:defRPr sz="2168"/>
            </a:lvl6pPr>
            <a:lvl7pPr marL="2949659" indent="0">
              <a:buNone/>
              <a:defRPr sz="2168"/>
            </a:lvl7pPr>
            <a:lvl8pPr marL="3441269" indent="0">
              <a:buNone/>
              <a:defRPr sz="2168"/>
            </a:lvl8pPr>
            <a:lvl9pPr marL="3932878" indent="0">
              <a:buNone/>
              <a:defRPr sz="2168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52056" y="252044"/>
            <a:ext cx="9588184" cy="2722055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326" tIns="49164" rIns="98326" bIns="49164" rtlCol="0" anchor="ctr"/>
          <a:lstStyle/>
          <a:p>
            <a:pPr algn="ctr"/>
            <a:endParaRPr lang="en-US" sz="198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33382" y="1851648"/>
            <a:ext cx="9618432" cy="1466248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8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8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8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8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8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111" y="373023"/>
            <a:ext cx="9073992" cy="1381191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93486" y="6891098"/>
            <a:ext cx="4175221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037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69A8F01-C106-48FE-9233-30F3D4BF857B}" type="datetime1">
              <a:rPr lang="ru-RU" smtClean="0"/>
              <a:pPr>
                <a:defRPr/>
              </a:pPr>
              <a:t>06.07.2016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508" y="6891098"/>
            <a:ext cx="4175222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037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00592" y="6891097"/>
            <a:ext cx="1281034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037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C3EBB0F-362D-483A-836E-4007C20D10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545" y="2949827"/>
            <a:ext cx="8168459" cy="3804552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ftr="0" dt="0"/>
  <p:txStyles>
    <p:titleStyle>
      <a:lvl1pPr algn="ctr" defTabSz="983220" rtl="0" eaLnBrk="1" latinLnBrk="0" hangingPunct="1">
        <a:spcBef>
          <a:spcPct val="0"/>
        </a:spcBef>
        <a:buNone/>
        <a:defRPr sz="4714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94966" indent="-294966" algn="l" defTabSz="98322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546" kern="1200">
          <a:solidFill>
            <a:schemeClr val="tx2"/>
          </a:solidFill>
          <a:latin typeface="+mn-lt"/>
          <a:ea typeface="+mn-ea"/>
          <a:cs typeface="+mn-cs"/>
        </a:defRPr>
      </a:lvl1pPr>
      <a:lvl2pPr marL="619634" indent="-294966" algn="l" defTabSz="98322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57" kern="1200">
          <a:solidFill>
            <a:schemeClr val="tx2"/>
          </a:solidFill>
          <a:latin typeface="+mn-lt"/>
          <a:ea typeface="+mn-ea"/>
          <a:cs typeface="+mn-cs"/>
        </a:defRPr>
      </a:lvl2pPr>
      <a:lvl3pPr marL="920062" indent="-245805" algn="l" defTabSz="98322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68" kern="1200">
          <a:solidFill>
            <a:schemeClr val="tx2"/>
          </a:solidFill>
          <a:latin typeface="+mn-lt"/>
          <a:ea typeface="+mn-ea"/>
          <a:cs typeface="+mn-cs"/>
        </a:defRPr>
      </a:lvl3pPr>
      <a:lvl4pPr marL="1229025" indent="-245805" algn="l" defTabSz="98322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80" kern="1200">
          <a:solidFill>
            <a:schemeClr val="tx2"/>
          </a:solidFill>
          <a:latin typeface="+mn-lt"/>
          <a:ea typeface="+mn-ea"/>
          <a:cs typeface="+mn-cs"/>
        </a:defRPr>
      </a:lvl4pPr>
      <a:lvl5pPr marL="1573151" indent="-245805" algn="l" defTabSz="98322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97" kern="1200">
          <a:solidFill>
            <a:schemeClr val="tx2"/>
          </a:solidFill>
          <a:latin typeface="+mn-lt"/>
          <a:ea typeface="+mn-ea"/>
          <a:cs typeface="+mn-cs"/>
        </a:defRPr>
      </a:lvl5pPr>
      <a:lvl6pPr marL="1917278" indent="-245805" algn="l" defTabSz="983220" rtl="0" eaLnBrk="1" latinLnBrk="0" hangingPunct="1">
        <a:spcBef>
          <a:spcPts val="413"/>
        </a:spcBef>
        <a:buClr>
          <a:schemeClr val="accent1"/>
        </a:buClr>
        <a:buFont typeface="Symbol" pitchFamily="18" charset="2"/>
        <a:buChar char="*"/>
        <a:defRPr sz="1508" kern="1200">
          <a:solidFill>
            <a:schemeClr val="tx2"/>
          </a:solidFill>
          <a:latin typeface="+mn-lt"/>
          <a:ea typeface="+mn-ea"/>
          <a:cs typeface="+mn-cs"/>
        </a:defRPr>
      </a:lvl6pPr>
      <a:lvl7pPr marL="2261406" indent="-245805" algn="l" defTabSz="983220" rtl="0" eaLnBrk="1" latinLnBrk="0" hangingPunct="1">
        <a:spcBef>
          <a:spcPts val="413"/>
        </a:spcBef>
        <a:buClr>
          <a:schemeClr val="accent1"/>
        </a:buClr>
        <a:buFont typeface="Symbol" pitchFamily="18" charset="2"/>
        <a:buChar char="*"/>
        <a:defRPr sz="1508" kern="1200">
          <a:solidFill>
            <a:schemeClr val="tx2"/>
          </a:solidFill>
          <a:latin typeface="+mn-lt"/>
          <a:ea typeface="+mn-ea"/>
          <a:cs typeface="+mn-cs"/>
        </a:defRPr>
      </a:lvl7pPr>
      <a:lvl8pPr marL="2605533" indent="-245805" algn="l" defTabSz="983220" rtl="0" eaLnBrk="1" latinLnBrk="0" hangingPunct="1">
        <a:spcBef>
          <a:spcPts val="413"/>
        </a:spcBef>
        <a:buClr>
          <a:schemeClr val="accent1"/>
        </a:buClr>
        <a:buFont typeface="Symbol" pitchFamily="18" charset="2"/>
        <a:buChar char="*"/>
        <a:defRPr sz="1508" kern="1200">
          <a:solidFill>
            <a:schemeClr val="tx2"/>
          </a:solidFill>
          <a:latin typeface="+mn-lt"/>
          <a:ea typeface="+mn-ea"/>
          <a:cs typeface="+mn-cs"/>
        </a:defRPr>
      </a:lvl8pPr>
      <a:lvl9pPr marL="2949659" indent="-245805" algn="l" defTabSz="983220" rtl="0" eaLnBrk="1" latinLnBrk="0" hangingPunct="1">
        <a:spcBef>
          <a:spcPts val="413"/>
        </a:spcBef>
        <a:buClr>
          <a:schemeClr val="accent1"/>
        </a:buClr>
        <a:buFont typeface="Symbol" pitchFamily="18" charset="2"/>
        <a:buChar char="*"/>
        <a:defRPr sz="1508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32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491610" algn="l" defTabSz="9832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83220" algn="l" defTabSz="9832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474830" algn="l" defTabSz="9832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1966439" algn="l" defTabSz="9832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458048" algn="l" defTabSz="9832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2949659" algn="l" defTabSz="9832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441269" algn="l" defTabSz="9832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3932878" algn="l" defTabSz="9832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21667" y="2340471"/>
            <a:ext cx="7799646" cy="348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861" tIns="46932" rIns="93861" bIns="46932">
            <a:spAutoFit/>
          </a:bodyPr>
          <a:lstStyle/>
          <a:p>
            <a:pPr lvl="0"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stA="29000" endPos="53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effectLst>
                  <a:reflection blurRad="6350" stA="29000" endPos="53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stA="29000" endPos="53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effectLst>
                  <a:reflection blurRad="6350" stA="29000" endPos="53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муниципальных систем образования во 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stA="29000" endPos="53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stA="29000" endPos="53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effectLst>
                  <a:reflection blurRad="6350" stA="29000" endPos="53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полугодии  2016 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stA="29000" endPos="53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5400" dirty="0">
              <a:solidFill>
                <a:schemeClr val="accent2">
                  <a:lumMod val="50000"/>
                </a:schemeClr>
              </a:solidFill>
              <a:effectLst>
                <a:reflection blurRad="6350" stA="29000" endPos="530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8738" y="900311"/>
            <a:ext cx="6827420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ОБРАЗОВАНИЯ, 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НАУКИ И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ИННОВАЦИОННОЙ ПОЛИТИКИ 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53786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1103350" y="647363"/>
            <a:ext cx="8598745" cy="563583"/>
          </a:xfrm>
          <a:noFill/>
          <a:effectLst/>
        </p:spPr>
        <p:txBody>
          <a:bodyPr vert="horz" wrap="square" lIns="98326" tIns="49164" rIns="98326" bIns="49164" rtlCol="0" anchor="ctr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ru-RU" sz="3017" b="1" dirty="0" smtClean="0">
                <a:solidFill>
                  <a:srgbClr val="003DB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 Минобрнауки Новосибирской области</a:t>
            </a:r>
            <a:endParaRPr lang="ru-RU" sz="3017" b="1" dirty="0">
              <a:solidFill>
                <a:srgbClr val="003DB8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719405593"/>
              </p:ext>
            </p:extLst>
          </p:nvPr>
        </p:nvGraphicFramePr>
        <p:xfrm>
          <a:off x="720626" y="1332359"/>
          <a:ext cx="869587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44962" y="5508823"/>
            <a:ext cx="10081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2016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27795" y="1548383"/>
            <a:ext cx="15985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90/10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78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/>
          <p:cNvSpPr txBox="1">
            <a:spLocks/>
          </p:cNvSpPr>
          <p:nvPr/>
        </p:nvSpPr>
        <p:spPr>
          <a:xfrm>
            <a:off x="1439121" y="184079"/>
            <a:ext cx="7468157" cy="961063"/>
          </a:xfrm>
          <a:prstGeom prst="rect">
            <a:avLst/>
          </a:prstGeom>
          <a:noFill/>
          <a:effectLst/>
        </p:spPr>
        <p:txBody>
          <a:bodyPr vert="horz" wrap="square" lIns="98326" tIns="49164" rIns="98326" bIns="49164" rtlCol="0" anchor="ctr">
            <a:spAutoFit/>
          </a:bodyPr>
          <a:lstStyle>
            <a:lvl1pPr algn="ctr" defTabSz="1042872" rtl="0" eaLnBrk="1" latinLnBrk="0" hangingPunct="1">
              <a:spcBef>
                <a:spcPct val="0"/>
              </a:spcBef>
              <a:buNone/>
              <a:defRPr sz="5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solidFill>
                  <a:srgbClr val="003DB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Сопоставление данных оперативного мониторинга и официальной статистики</a:t>
            </a:r>
            <a:endParaRPr lang="ru-RU" sz="2800" b="1" dirty="0">
              <a:solidFill>
                <a:srgbClr val="003DB8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20622" y="1188347"/>
          <a:ext cx="9073009" cy="5400595"/>
        </p:xfrm>
        <a:graphic>
          <a:graphicData uri="http://schemas.openxmlformats.org/drawingml/2006/table">
            <a:tbl>
              <a:tblPr/>
              <a:tblGrid>
                <a:gridCol w="947263"/>
                <a:gridCol w="453898"/>
                <a:gridCol w="453898"/>
                <a:gridCol w="451430"/>
                <a:gridCol w="453898"/>
                <a:gridCol w="453898"/>
                <a:gridCol w="384825"/>
                <a:gridCol w="384825"/>
                <a:gridCol w="315754"/>
                <a:gridCol w="308827"/>
                <a:gridCol w="1112067"/>
                <a:gridCol w="453898"/>
                <a:gridCol w="453898"/>
                <a:gridCol w="451430"/>
                <a:gridCol w="453898"/>
                <a:gridCol w="453898"/>
                <a:gridCol w="384825"/>
                <a:gridCol w="384825"/>
                <a:gridCol w="315754"/>
              </a:tblGrid>
              <a:tr h="37331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Муниципальное образование</a:t>
                      </a: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 средней заработной платы педагогических работников 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Муниципальное образование</a:t>
                      </a: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 средней заработной платы педагогических работников 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70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дошкольных образовательных  организациях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общеобразовательных  организациях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дошкольных образовательных  организациях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общеобразовательных  организациях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6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Баганский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-1 190,6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-5,0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-695,0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187,8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0,7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-14,4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-0,1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Новосибирский</a:t>
                      </a: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162,7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0,7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-53,4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-0,2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-1 737,4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-6,1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7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Барабинский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0,5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9,4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146,3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0,6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Ордынский</a:t>
                      </a: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-298,4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-1,3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-21,7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-0,1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-27,1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-0,1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-0,6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7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Болотнинский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-353,1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-1,6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52,7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79,6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99,2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0,4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Северный</a:t>
                      </a: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-37,7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-0,2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-0,2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14,9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-21,3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-0,1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7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Венгеровский</a:t>
                      </a: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1 146,4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5,6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-1 106,8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-4,3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-3,3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Сузунский</a:t>
                      </a: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-36,7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-0,2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29,1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15,5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-2,4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7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Доволенский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-64,3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-0,2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-61,4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-0,2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127,7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0,5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-96,5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-0,4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Татарский</a:t>
                      </a: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-530,0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-2,4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-20,5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-0,1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2 176,3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-82,8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-0,3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7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Здвинский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356,3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1,4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-0,3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170,1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0,6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-3,7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Тогучинский</a:t>
                      </a: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526,0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2,3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512,0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1,9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7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Искитимский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3 533,4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17,9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-8,3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3 700,7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15,4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31,3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Убинский</a:t>
                      </a: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2 408,6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13,2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-0,1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1 661,9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6,9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-94,7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-0,4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7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Карасукский</a:t>
                      </a: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330,5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1,5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21,5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1 742,5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6,9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-3,2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Усть-Таркский</a:t>
                      </a: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-773,9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-2,8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-0,1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164,4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0,6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-46,9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-0,2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7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Каргатский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-87,4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-0,4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34,1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10,5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Чановский</a:t>
                      </a: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-299,9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-1,5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-166,6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-0,8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35,2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666,6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2,4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7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Колыванский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36,5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-0,1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53,8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Черепановский</a:t>
                      </a: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826,8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3,8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10,5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197,5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0,8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20,3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7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Коченевский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-396,4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-1,6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16,6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-136,9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-0,5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4,3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Чистоозерный</a:t>
                      </a: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-65,8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-0,3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-0,2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28,9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1,7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7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Кочковский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-440,6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-1,7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-0,1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1 873,1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7,6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-10,7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Чулымский</a:t>
                      </a: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-4,9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-5,4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353,5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1,3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64,1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7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Краснозерский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-30,7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-0,1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-0,3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19,6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58,1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г. Бердск</a:t>
                      </a: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79,3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-54,6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-0,2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93,5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-66,8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-0,2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7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Куйбышевский </a:t>
                      </a: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-127,5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-0,5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-5,5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г. Искитим</a:t>
                      </a: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39,6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19,6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573,9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2,1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9,7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7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Купинский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59,2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-56,9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-0,3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-49,3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-0,2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0,9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Кольцово</a:t>
                      </a: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258,5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1,1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нет данных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Кыштовский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-143,1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-0,6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-1 860,7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-7,4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-230,5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-0,9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918,9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3,5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г. Обь</a:t>
                      </a: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925,1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3,9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-0,4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307,3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120,5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0,4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156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Маслянинский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-18,6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-0,1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-68,7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-0,3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118,6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0,4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г. Новосибирск</a:t>
                      </a: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48,2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144,9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0,6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200,9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0,6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50,3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156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Мошковский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210,2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0,5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328,6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1,2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</a:t>
                      </a:r>
                    </a:p>
                  </a:txBody>
                  <a:tcPr marL="53376" marR="5931" marT="5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176,2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0,7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54,7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304,4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1,1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59,2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0,2</a:t>
                      </a:r>
                    </a:p>
                  </a:txBody>
                  <a:tcPr marL="5931" marR="5931" marT="5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4204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/>
          <p:cNvSpPr txBox="1">
            <a:spLocks/>
          </p:cNvSpPr>
          <p:nvPr/>
        </p:nvSpPr>
        <p:spPr>
          <a:xfrm>
            <a:off x="1439121" y="184079"/>
            <a:ext cx="7468157" cy="961063"/>
          </a:xfrm>
          <a:prstGeom prst="rect">
            <a:avLst/>
          </a:prstGeom>
          <a:noFill/>
          <a:effectLst/>
        </p:spPr>
        <p:txBody>
          <a:bodyPr vert="horz" wrap="square" lIns="98326" tIns="49164" rIns="98326" bIns="49164" rtlCol="0" anchor="ctr">
            <a:spAutoFit/>
          </a:bodyPr>
          <a:lstStyle>
            <a:lvl1pPr algn="ctr" defTabSz="1042872" rtl="0" eaLnBrk="1" latinLnBrk="0" hangingPunct="1">
              <a:spcBef>
                <a:spcPct val="0"/>
              </a:spcBef>
              <a:buNone/>
              <a:defRPr sz="5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solidFill>
                  <a:srgbClr val="003DB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Сопоставление показателей средней заработной платы в общем образовании</a:t>
            </a:r>
            <a:endParaRPr lang="ru-RU" sz="2800" b="1" dirty="0">
              <a:solidFill>
                <a:srgbClr val="003DB8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64644" y="1116331"/>
          <a:ext cx="8784974" cy="5400603"/>
        </p:xfrm>
        <a:graphic>
          <a:graphicData uri="http://schemas.openxmlformats.org/drawingml/2006/table">
            <a:tbl>
              <a:tblPr/>
              <a:tblGrid>
                <a:gridCol w="2120321"/>
                <a:gridCol w="1010466"/>
                <a:gridCol w="728859"/>
                <a:gridCol w="1060160"/>
                <a:gridCol w="2120321"/>
                <a:gridCol w="1015988"/>
                <a:gridCol w="728859"/>
              </a:tblGrid>
              <a:tr h="7475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Отклонение показателей 2015 года от 2014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Отклонение показателей 2015 года от 2014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Баганский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-90,0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Новосибирский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1 555,0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Барабинский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Ордынский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-196,0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43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Болотнинский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643,0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Северный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186,0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3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Венгеровский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1 292,0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Сузунский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Доволенский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-58,0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Татарский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531,0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Здвинский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368,0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Тогучинский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1 739,0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Искитимский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-911,0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Убинский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43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Карасукский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1 264,0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Усть-Таркский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-667,0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3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Каргатский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Чановский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-529,0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3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Колыванский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Черепановский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-42,0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43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Коченевский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286,0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Чистоозерный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43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Кочковский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-18,0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Чулымский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43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Краснозерский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Бердск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43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Куйбышевский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Искитим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-869,0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3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Купинский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1 027,0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Кольцово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Кыштовский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Обь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53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Маслянинский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Новосибирск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53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Мошковский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381,0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7269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395,0</a:t>
                      </a:r>
                    </a:p>
                  </a:txBody>
                  <a:tcPr marL="72691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</a:p>
                  </a:txBody>
                  <a:tcPr marL="72691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4204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/>
          <p:cNvSpPr txBox="1">
            <a:spLocks/>
          </p:cNvSpPr>
          <p:nvPr/>
        </p:nvSpPr>
        <p:spPr>
          <a:xfrm>
            <a:off x="1439121" y="184079"/>
            <a:ext cx="7468157" cy="961063"/>
          </a:xfrm>
          <a:prstGeom prst="rect">
            <a:avLst/>
          </a:prstGeom>
          <a:noFill/>
          <a:effectLst/>
        </p:spPr>
        <p:txBody>
          <a:bodyPr vert="horz" wrap="square" lIns="98326" tIns="49164" rIns="98326" bIns="49164" rtlCol="0" anchor="ctr">
            <a:spAutoFit/>
          </a:bodyPr>
          <a:lstStyle>
            <a:lvl1pPr algn="ctr" defTabSz="1042872" rtl="0" eaLnBrk="1" latinLnBrk="0" hangingPunct="1">
              <a:spcBef>
                <a:spcPct val="0"/>
              </a:spcBef>
              <a:buNone/>
              <a:defRPr sz="5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>
                <a:solidFill>
                  <a:srgbClr val="003DB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Сопоставление </a:t>
            </a:r>
            <a:r>
              <a:rPr lang="ru-RU" sz="2800" b="1" dirty="0" smtClean="0">
                <a:solidFill>
                  <a:srgbClr val="003DB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показателей 5 месяцев 2016 года и показателей 2015 года</a:t>
            </a:r>
            <a:endParaRPr lang="ru-RU" sz="2800" b="1" dirty="0">
              <a:solidFill>
                <a:srgbClr val="003DB8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383140"/>
              </p:ext>
            </p:extLst>
          </p:nvPr>
        </p:nvGraphicFramePr>
        <p:xfrm>
          <a:off x="864642" y="1188343"/>
          <a:ext cx="8712967" cy="5616623"/>
        </p:xfrm>
        <a:graphic>
          <a:graphicData uri="http://schemas.openxmlformats.org/drawingml/2006/table">
            <a:tbl>
              <a:tblPr/>
              <a:tblGrid>
                <a:gridCol w="1113111"/>
                <a:gridCol w="396626"/>
                <a:gridCol w="393428"/>
                <a:gridCol w="371037"/>
                <a:gridCol w="374235"/>
                <a:gridCol w="374235"/>
                <a:gridCol w="422214"/>
                <a:gridCol w="422214"/>
                <a:gridCol w="374235"/>
                <a:gridCol w="371037"/>
                <a:gridCol w="1113111"/>
                <a:gridCol w="374235"/>
                <a:gridCol w="374235"/>
                <a:gridCol w="371037"/>
                <a:gridCol w="374235"/>
                <a:gridCol w="374235"/>
                <a:gridCol w="371037"/>
                <a:gridCol w="374235"/>
                <a:gridCol w="374235"/>
              </a:tblGrid>
              <a:tr h="86659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Район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Педагогические работники ДОУ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Педагогические работники СОШ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Район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Педагогические работники ДОУ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Педагогические работники СОШ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13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май 2016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май 2016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май 2016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май 2016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май 2016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май 2016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май 2016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май 2016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май 2016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май 2016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май 2016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май 2016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май 2015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май 2015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май 2015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май 2015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май 2015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май 2015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6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Баганский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Новосибирский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9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Барабинский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132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Ордынский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107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9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Болотнинский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106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Северный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117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107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9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Венгеровский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115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Сузунский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9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Доволенский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Татарский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9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Здвинский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108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Тогучинский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98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89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Искитимский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117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Убинский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112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108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9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Карасукский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107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Усть-Таркский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129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9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Каргатский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Чановский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107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98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566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Колыванский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119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Черепановский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9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Коченевский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Чистоозерный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122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107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9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Кочковский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126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Чулымский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107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111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9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Краснозерский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115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г. Бердск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101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5566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Куйбышевский 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106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г.Искитим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99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89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Купинский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106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106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106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Кольцово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9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Кыштовский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106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г. Обь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105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104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9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Маслянинский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Г. Новосибирск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106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101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859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Мошковский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108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107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97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101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7202" marR="7202" marT="7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4204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/>
          <p:cNvSpPr txBox="1">
            <a:spLocks/>
          </p:cNvSpPr>
          <p:nvPr/>
        </p:nvSpPr>
        <p:spPr>
          <a:xfrm>
            <a:off x="1439121" y="60969"/>
            <a:ext cx="7468157" cy="1207284"/>
          </a:xfrm>
          <a:prstGeom prst="rect">
            <a:avLst/>
          </a:prstGeom>
          <a:noFill/>
          <a:effectLst/>
        </p:spPr>
        <p:txBody>
          <a:bodyPr vert="horz" wrap="square" lIns="98326" tIns="49164" rIns="98326" bIns="49164" rtlCol="0" anchor="ctr">
            <a:spAutoFit/>
          </a:bodyPr>
          <a:lstStyle>
            <a:lvl1pPr algn="ctr" defTabSz="1042872" rtl="0" eaLnBrk="1" latinLnBrk="0" hangingPunct="1">
              <a:spcBef>
                <a:spcPct val="0"/>
              </a:spcBef>
              <a:buNone/>
              <a:defRPr sz="5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>
                <a:solidFill>
                  <a:srgbClr val="003DB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Рейтинг </a:t>
            </a:r>
            <a:r>
              <a:rPr lang="ru-RU" sz="2400" b="1" u="sng" dirty="0" smtClean="0">
                <a:solidFill>
                  <a:srgbClr val="003DB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достижения</a:t>
            </a:r>
            <a:r>
              <a:rPr lang="ru-RU" sz="2400" b="1" dirty="0" smtClean="0">
                <a:solidFill>
                  <a:srgbClr val="003DB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показателей средней заработной платы отдельных категорий работников образовательных организаций</a:t>
            </a:r>
            <a:endParaRPr lang="ru-RU" sz="2400" b="1" dirty="0">
              <a:solidFill>
                <a:srgbClr val="003DB8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92635" y="1260349"/>
          <a:ext cx="8640959" cy="5616627"/>
        </p:xfrm>
        <a:graphic>
          <a:graphicData uri="http://schemas.openxmlformats.org/drawingml/2006/table">
            <a:tbl>
              <a:tblPr/>
              <a:tblGrid>
                <a:gridCol w="1800199"/>
                <a:gridCol w="648072"/>
                <a:gridCol w="792088"/>
                <a:gridCol w="1944216"/>
                <a:gridCol w="504056"/>
                <a:gridCol w="672283"/>
                <a:gridCol w="1703981"/>
                <a:gridCol w="576064"/>
              </a:tblGrid>
              <a:tr h="4786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Венгеровский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Коченевский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Баганский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786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Мошковский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Кыштовский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Барабинский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786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Обь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Тогучинский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Здвинский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786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Купинский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Чулымский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Искитимский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786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Карасукский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Болотнинский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Каргатский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311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Новосибирский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Северный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Краснозерский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56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Усть-Таркский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Черепановский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Сузунский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786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Кольцово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Бердск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Доволенский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5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Ордынский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Новосибирск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Колыванский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786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Татарский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Маслянинский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Кочковский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438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Убинский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г.Искитим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Чистоозерный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98622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Чановский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Куйбышевский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4204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4288</TotalTime>
  <Words>1144</Words>
  <Application>Microsoft Office PowerPoint</Application>
  <PresentationFormat>Произвольный</PresentationFormat>
  <Paragraphs>924</Paragraphs>
  <Slides>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Слайд 1</vt:lpstr>
      <vt:lpstr>Бюджет Минобрнауки Новосибирской области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Осокин Александр Валерьевич</dc:creator>
  <cp:lastModifiedBy>User</cp:lastModifiedBy>
  <cp:revision>331</cp:revision>
  <cp:lastPrinted>2014-12-18T05:59:22Z</cp:lastPrinted>
  <dcterms:created xsi:type="dcterms:W3CDTF">2010-07-08T09:32:50Z</dcterms:created>
  <dcterms:modified xsi:type="dcterms:W3CDTF">2016-07-06T04:47:42Z</dcterms:modified>
</cp:coreProperties>
</file>