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9"/>
  </p:notesMasterIdLst>
  <p:handoutMasterIdLst>
    <p:handoutMasterId r:id="rId20"/>
  </p:handoutMasterIdLst>
  <p:sldIdLst>
    <p:sldId id="256" r:id="rId2"/>
    <p:sldId id="357" r:id="rId3"/>
    <p:sldId id="358" r:id="rId4"/>
    <p:sldId id="372" r:id="rId5"/>
    <p:sldId id="378" r:id="rId6"/>
    <p:sldId id="377" r:id="rId7"/>
    <p:sldId id="362" r:id="rId8"/>
    <p:sldId id="379" r:id="rId9"/>
    <p:sldId id="380" r:id="rId10"/>
    <p:sldId id="381" r:id="rId11"/>
    <p:sldId id="373" r:id="rId12"/>
    <p:sldId id="382" r:id="rId13"/>
    <p:sldId id="375" r:id="rId14"/>
    <p:sldId id="376" r:id="rId15"/>
    <p:sldId id="383" r:id="rId16"/>
    <p:sldId id="374" r:id="rId17"/>
    <p:sldId id="371" r:id="rId18"/>
  </p:sldIdLst>
  <p:sldSz cx="18288000" cy="10287000"/>
  <p:notesSz cx="9926638" cy="6797675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Calibri Light" panose="020F0302020204030204" pitchFamily="34" charset="0"/>
      <p:regular r:id="rId25"/>
      <p:italic r:id="rId26"/>
    </p:embeddedFont>
    <p:embeddedFont>
      <p:font typeface="Roboto" panose="020B0604020202020204" charset="0"/>
      <p:regular r:id="rId27"/>
      <p:bold r:id="rId28"/>
      <p:italic r:id="rId29"/>
      <p:boldItalic r:id="rId30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9E00"/>
    <a:srgbClr val="506CAA"/>
    <a:srgbClr val="283655"/>
    <a:srgbClr val="7CB6E6"/>
    <a:srgbClr val="6880B6"/>
    <a:srgbClr val="88B2F0"/>
    <a:srgbClr val="1A2336"/>
    <a:srgbClr val="E6E6E6"/>
    <a:srgbClr val="D70026"/>
    <a:srgbClr val="ED7D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59" autoAdjust="0"/>
    <p:restoredTop sz="94660"/>
  </p:normalViewPr>
  <p:slideViewPr>
    <p:cSldViewPr snapToGrid="0">
      <p:cViewPr varScale="1">
        <p:scale>
          <a:sx n="71" d="100"/>
          <a:sy n="71" d="100"/>
        </p:scale>
        <p:origin x="18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1.6602908428258002E-2"/>
          <c:w val="1"/>
          <c:h val="0.98185190311131709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chemeClr val="bg1"/>
            </a:solidFill>
            <a:ln w="38100">
              <a:noFill/>
            </a:ln>
          </c:spPr>
          <c:dPt>
            <c:idx val="0"/>
            <c:bubble3D val="0"/>
            <c:spPr>
              <a:solidFill>
                <a:srgbClr val="153B6D">
                  <a:alpha val="0"/>
                </a:srgbClr>
              </a:solidFill>
              <a:ln w="3810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8AD-495D-8E2E-8F04FE74FE05}"/>
              </c:ext>
            </c:extLst>
          </c:dPt>
          <c:dPt>
            <c:idx val="1"/>
            <c:bubble3D val="0"/>
            <c:spPr>
              <a:solidFill>
                <a:srgbClr val="506CAA"/>
              </a:solidFill>
              <a:ln w="3810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8AD-495D-8E2E-8F04FE74FE05}"/>
              </c:ext>
            </c:extLst>
          </c:dPt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37</c:v>
                </c:pt>
                <c:pt idx="1">
                  <c:v>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8AD-495D-8E2E-8F04FE74FE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51"/>
        <c:holeSize val="65"/>
      </c:doughnutChart>
      <c:spPr>
        <a:noFill/>
        <a:ln w="22225"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2798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1CC859-3717-4105-857B-4397434C2C09}" type="datetimeFigureOut">
              <a:rPr lang="ru-RU" smtClean="0"/>
              <a:t>23.09.2022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2798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8647B2-B5B8-4045-8058-96BA0F5093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91521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2798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26BA08-B58A-44C0-9E37-F3A6C8186ABD}" type="datetimeFigureOut">
              <a:rPr lang="ru-RU" smtClean="0"/>
              <a:t>23.09.2022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924175" y="849313"/>
            <a:ext cx="4078288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664" y="3271381"/>
            <a:ext cx="7941310" cy="267658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2798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9AB0D4-503C-41EE-8E14-7ACE717461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70400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68580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137160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205740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274320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342900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411480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480060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548640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F169E-1069-412E-89DD-4391C4BF3CEE}" type="datetimeFigureOut">
              <a:rPr lang="ru-RU" smtClean="0"/>
              <a:t>23.09.2022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F07B8-A6EE-4AF2-B841-B2B66C99ED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1921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F169E-1069-412E-89DD-4391C4BF3CEE}" type="datetimeFigureOut">
              <a:rPr lang="ru-RU" smtClean="0"/>
              <a:t>23.09.2022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F07B8-A6EE-4AF2-B841-B2B66C99ED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5754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775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01450" cy="871775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F169E-1069-412E-89DD-4391C4BF3CEE}" type="datetimeFigureOut">
              <a:rPr lang="ru-RU" smtClean="0"/>
              <a:t>23.09.2022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F07B8-A6EE-4AF2-B841-B2B66C99ED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1213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F169E-1069-412E-89DD-4391C4BF3CEE}" type="datetimeFigureOut">
              <a:rPr lang="ru-RU" smtClean="0"/>
              <a:t>23.09.2022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F07B8-A6EE-4AF2-B841-B2B66C99ED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0982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7775" y="2564608"/>
            <a:ext cx="15773400" cy="427910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7775" y="6884195"/>
            <a:ext cx="15773400" cy="2250281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F169E-1069-412E-89DD-4391C4BF3CEE}" type="datetimeFigureOut">
              <a:rPr lang="ru-RU" smtClean="0"/>
              <a:t>23.09.2022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F07B8-A6EE-4AF2-B841-B2B66C99ED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2471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F169E-1069-412E-89DD-4391C4BF3CEE}" type="datetimeFigureOut">
              <a:rPr lang="ru-RU" smtClean="0"/>
              <a:t>23.09.2022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F07B8-A6EE-4AF2-B841-B2B66C99ED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2131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9683" y="3757613"/>
            <a:ext cx="7736681" cy="552688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58300" y="2521745"/>
            <a:ext cx="7774782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4782" cy="552688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F169E-1069-412E-89DD-4391C4BF3CEE}" type="datetimeFigureOut">
              <a:rPr lang="ru-RU" smtClean="0"/>
              <a:t>23.09.2022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F07B8-A6EE-4AF2-B841-B2B66C99ED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817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F169E-1069-412E-89DD-4391C4BF3CEE}" type="datetimeFigureOut">
              <a:rPr lang="ru-RU" smtClean="0"/>
              <a:t>23.09.2022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F07B8-A6EE-4AF2-B841-B2B66C99ED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8310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F169E-1069-412E-89DD-4391C4BF3CEE}" type="datetimeFigureOut">
              <a:rPr lang="ru-RU" smtClean="0"/>
              <a:t>23.09.2022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F07B8-A6EE-4AF2-B841-B2B66C99ED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3943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F169E-1069-412E-89DD-4391C4BF3CEE}" type="datetimeFigureOut">
              <a:rPr lang="ru-RU" smtClean="0"/>
              <a:t>23.09.2022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F07B8-A6EE-4AF2-B841-B2B66C99ED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1644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774782" y="1481138"/>
            <a:ext cx="9258300" cy="7310438"/>
          </a:xfrm>
        </p:spPr>
        <p:txBody>
          <a:bodyPr anchor="t"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F169E-1069-412E-89DD-4391C4BF3CEE}" type="datetimeFigureOut">
              <a:rPr lang="ru-RU" smtClean="0"/>
              <a:t>23.09.2022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F07B8-A6EE-4AF2-B841-B2B66C99ED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8666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F169E-1069-412E-89DD-4391C4BF3CEE}" type="datetimeFigureOut">
              <a:rPr lang="ru-RU" smtClean="0"/>
              <a:t>23.09.2022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0F07B8-A6EE-4AF2-B841-B2B66C99ED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1133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JP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4">
            <a:extLst>
              <a:ext uri="{FF2B5EF4-FFF2-40B4-BE49-F238E27FC236}">
                <a16:creationId xmlns:a16="http://schemas.microsoft.com/office/drawing/2014/main" id="{6B5262FA-55B5-4915-8786-900A5758930A}"/>
              </a:ext>
            </a:extLst>
          </p:cNvPr>
          <p:cNvSpPr txBox="1"/>
          <p:nvPr/>
        </p:nvSpPr>
        <p:spPr>
          <a:xfrm>
            <a:off x="2407024" y="1242582"/>
            <a:ext cx="15880976" cy="49244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ru-RU" sz="8000" b="1" dirty="0">
                <a:solidFill>
                  <a:srgbClr val="283655"/>
                </a:solidFill>
                <a:latin typeface="DIN Pro Black" panose="020B0A04020101010102" pitchFamily="34" charset="0"/>
                <a:ea typeface="Roboto" pitchFamily="2" charset="0"/>
                <a:cs typeface="DIN Pro Black" panose="020B0A04020101010102" pitchFamily="34" charset="0"/>
              </a:rPr>
              <a:t>Особенности стипендиального обеспечения студентов вузов и меры поддержки талантливой молодежи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D2FB262-7B5E-4FC0-B0FB-41D33534BFCD}"/>
              </a:ext>
            </a:extLst>
          </p:cNvPr>
          <p:cNvSpPr txBox="1"/>
          <p:nvPr/>
        </p:nvSpPr>
        <p:spPr>
          <a:xfrm>
            <a:off x="1963270" y="7272062"/>
            <a:ext cx="16070734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sz="4400" dirty="0">
                <a:solidFill>
                  <a:srgbClr val="283655"/>
                </a:solidFill>
                <a:latin typeface="DIN Pro Cond Bold" panose="020B0806020101010102" pitchFamily="34" charset="-52"/>
                <a:ea typeface="Roboto" pitchFamily="2" charset="0"/>
                <a:cs typeface="DIN Pro Cond Bold" panose="020B0806020101010102" pitchFamily="34" charset="-52"/>
              </a:rPr>
              <a:t>Малина Светлана Сергеевна – заместитель начальника управления – начальник отдела высшей школы и развития педагогических кадров управления молодежной политики министерства образования Новосибирской области</a:t>
            </a:r>
          </a:p>
        </p:txBody>
      </p:sp>
    </p:spTree>
    <p:extLst>
      <p:ext uri="{BB962C8B-B14F-4D97-AF65-F5344CB8AC3E}">
        <p14:creationId xmlns:p14="http://schemas.microsoft.com/office/powerpoint/2010/main" val="1713883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4">
            <a:extLst>
              <a:ext uri="{FF2B5EF4-FFF2-40B4-BE49-F238E27FC236}">
                <a16:creationId xmlns:a16="http://schemas.microsoft.com/office/drawing/2014/main" id="{8CC809FF-33DC-4B8C-964C-6D0D1697AAEF}"/>
              </a:ext>
            </a:extLst>
          </p:cNvPr>
          <p:cNvSpPr txBox="1"/>
          <p:nvPr/>
        </p:nvSpPr>
        <p:spPr>
          <a:xfrm>
            <a:off x="2709949" y="158359"/>
            <a:ext cx="15245542" cy="40626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ru-RU" sz="6600" dirty="0">
                <a:solidFill>
                  <a:srgbClr val="283655"/>
                </a:solidFill>
                <a:latin typeface="DIN Pro Cond Bold" panose="020B0806020101010102" pitchFamily="34" charset="-52"/>
                <a:cs typeface="DIN Pro Cond Bold" panose="020B0806020101010102" pitchFamily="34" charset="-52"/>
              </a:rPr>
              <a:t>Адресная финансовая поддержка талантливой учащейся молодежи для представления научной работы или студенческого проекта на международных мероприятиях</a:t>
            </a:r>
            <a:endParaRPr lang="ru-RU" sz="5400" dirty="0">
              <a:solidFill>
                <a:srgbClr val="283655"/>
              </a:solidFill>
              <a:latin typeface="DIN Pro Cond Bold" panose="020B0806020101010102" pitchFamily="34" charset="-52"/>
              <a:cs typeface="DIN Pro Cond Bold" panose="020B0806020101010102" pitchFamily="34" charset="-52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709949" y="4221010"/>
            <a:ext cx="15245542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latin typeface="DIN Pro Cond Bold" panose="020B0806020101010102" pitchFamily="34" charset="-52"/>
                <a:cs typeface="DIN Pro Cond Bold" panose="020B0806020101010102" pitchFamily="34" charset="-52"/>
              </a:rPr>
              <a:t>Конкурсный </a:t>
            </a:r>
            <a:r>
              <a:rPr lang="ru-RU" sz="2800" dirty="0">
                <a:latin typeface="DIN Pro Cond Bold" panose="020B0806020101010102" pitchFamily="34" charset="-52"/>
                <a:cs typeface="DIN Pro Cond Bold" panose="020B0806020101010102" pitchFamily="34" charset="-52"/>
              </a:rPr>
              <a:t>отбор по номинации "Рынки НТИ: Технологический вызов"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для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представления на международном мероприятии научной работы по направлению исследования, соответствующему одному из рынков Национальной технологической инициативы.</a:t>
            </a:r>
          </a:p>
          <a:p>
            <a:pPr algn="just"/>
            <a:r>
              <a:rPr lang="ru-RU" sz="2800" dirty="0">
                <a:latin typeface="DIN Pro Cond Bold" panose="020B0806020101010102" pitchFamily="34" charset="-52"/>
                <a:cs typeface="DIN Pro Cond Bold" panose="020B0806020101010102" pitchFamily="34" charset="-52"/>
              </a:rPr>
              <a:t>Конкурсный отбор по номинации "Я - профессионал"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для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представления студенческого проекта на международном мероприятии интеллектуального и творческого направления.</a:t>
            </a:r>
          </a:p>
          <a:p>
            <a:pPr algn="just"/>
            <a:r>
              <a:rPr lang="ru-RU" sz="2800" dirty="0">
                <a:latin typeface="DIN Pro Cond Bold" panose="020B0806020101010102" pitchFamily="34" charset="-52"/>
                <a:cs typeface="DIN Pro Cond Bold" panose="020B0806020101010102" pitchFamily="34" charset="-52"/>
              </a:rPr>
              <a:t>Конкурсный отбор по номинации "Цифровая экономика"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для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представления на международном мероприятии, научной работы, направленной на развитие цифровой экономики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ru-RU" sz="2800" dirty="0" smtClean="0">
                <a:latin typeface="DIN Pro Cond Bold" panose="020B0806020101010102" pitchFamily="34" charset="-52"/>
                <a:cs typeface="DIN Pro Cond Bold" panose="020B0806020101010102" pitchFamily="34" charset="-52"/>
              </a:rPr>
              <a:t>Участниками </a:t>
            </a:r>
            <a:r>
              <a:rPr lang="ru-RU" sz="2800" dirty="0">
                <a:latin typeface="DIN Pro Cond Bold" panose="020B0806020101010102" pitchFamily="34" charset="-52"/>
                <a:cs typeface="DIN Pro Cond Bold" panose="020B0806020101010102" pitchFamily="34" charset="-52"/>
              </a:rPr>
              <a:t>конкурсного отбора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являются студенты, обучающиеся по программам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бакалавриата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специалитета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, магистратуры по очной форме обучения в вузах региона, являющиеся победителями или призерами региональных, всероссийских или международных мероприятий: форумов, олимпиад, конференций, конкурсов, фестивалей.</a:t>
            </a:r>
          </a:p>
        </p:txBody>
      </p:sp>
    </p:spTree>
    <p:extLst>
      <p:ext uri="{BB962C8B-B14F-4D97-AF65-F5344CB8AC3E}">
        <p14:creationId xmlns:p14="http://schemas.microsoft.com/office/powerpoint/2010/main" val="113920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2284514" y="422593"/>
            <a:ext cx="1616024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dirty="0">
                <a:solidFill>
                  <a:srgbClr val="283655"/>
                </a:solidFill>
                <a:latin typeface="DIN Pro Cond Bold" panose="020B0806020101010102" pitchFamily="34" charset="-52"/>
                <a:cs typeface="DIN Pro Cond Bold" panose="020B0806020101010102" pitchFamily="34" charset="-52"/>
              </a:rPr>
              <a:t>Студенческая олимпиада «Я — профессионал»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746388" y="1463867"/>
            <a:ext cx="526297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https://yandex.ru/profi/</a:t>
            </a:r>
            <a:endParaRPr lang="ru-RU" sz="4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4162" y="1301680"/>
            <a:ext cx="1792226" cy="1603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6388" y="2513094"/>
            <a:ext cx="13825212" cy="7239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786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2284514" y="422593"/>
            <a:ext cx="1616024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dirty="0">
                <a:solidFill>
                  <a:srgbClr val="283655"/>
                </a:solidFill>
                <a:latin typeface="DIN Pro Cond Bold" panose="020B0806020101010102" pitchFamily="34" charset="-52"/>
                <a:cs typeface="DIN Pro Cond Bold" panose="020B0806020101010102" pitchFamily="34" charset="-52"/>
              </a:rPr>
              <a:t>Центр оценки и развития управленческих компетенций НГУЭУ</a:t>
            </a: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1530" y="2361585"/>
            <a:ext cx="1792226" cy="1603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896496" y="2794038"/>
            <a:ext cx="668593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/>
              <a:t>https://nsuem.ru/centrkompet/lp/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6496" y="3737381"/>
            <a:ext cx="12872889" cy="5720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026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endParaRPr lang="ru-RU" sz="2700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11854725" y="478595"/>
            <a:ext cx="930861" cy="930861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15189624" y="478595"/>
            <a:ext cx="2577402" cy="1446362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1342913" y="2792626"/>
            <a:ext cx="8368646" cy="3451062"/>
          </a:xfrm>
          <a:prstGeom prst="rect">
            <a:avLst/>
          </a:prstGeom>
        </p:spPr>
      </p:pic>
      <p:pic>
        <p:nvPicPr>
          <p:cNvPr id="58" name="Рисунок 57"/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>
            <a:off x="9137678" y="3269336"/>
            <a:ext cx="8898068" cy="3686006"/>
          </a:xfrm>
          <a:prstGeom prst="rect">
            <a:avLst/>
          </a:prstGeom>
        </p:spPr>
      </p:pic>
      <p:sp>
        <p:nvSpPr>
          <p:cNvPr id="12" name="Shape 278"/>
          <p:cNvSpPr txBox="1"/>
          <p:nvPr/>
        </p:nvSpPr>
        <p:spPr>
          <a:xfrm>
            <a:off x="2223906" y="6730946"/>
            <a:ext cx="8540009" cy="2747968"/>
          </a:xfrm>
          <a:prstGeom prst="rect">
            <a:avLst/>
          </a:prstGeom>
          <a:noFill/>
          <a:ln>
            <a:noFill/>
          </a:ln>
        </p:spPr>
        <p:txBody>
          <a:bodyPr wrap="square" lIns="137138" tIns="137138" rIns="137138" bIns="137138" anchor="t" anchorCtr="0">
            <a:noAutofit/>
          </a:bodyPr>
          <a:lstStyle/>
          <a:p>
            <a:pPr>
              <a:lnSpc>
                <a:spcPct val="115000"/>
              </a:lnSpc>
              <a:spcBef>
                <a:spcPts val="1500"/>
              </a:spcBef>
              <a:buClr>
                <a:schemeClr val="bg1"/>
              </a:buClr>
              <a:defRPr/>
            </a:pPr>
            <a:r>
              <a:rPr lang="ru" sz="3000" dirty="0" smtClean="0">
                <a:latin typeface="Rubik"/>
                <a:ea typeface="Proxima Nova"/>
                <a:cs typeface="Rubik"/>
                <a:sym typeface="Proxima Nova"/>
              </a:rPr>
              <a:t>ул</a:t>
            </a:r>
            <a:r>
              <a:rPr lang="ru" sz="3000" dirty="0">
                <a:latin typeface="Rubik"/>
                <a:ea typeface="Proxima Nova"/>
                <a:cs typeface="Rubik"/>
                <a:sym typeface="Proxima Nova"/>
              </a:rPr>
              <a:t>. Николаева, 12, оф. 301, 303, </a:t>
            </a:r>
            <a:r>
              <a:rPr lang="ru" sz="3000" dirty="0" smtClean="0">
                <a:latin typeface="Rubik"/>
                <a:ea typeface="Proxima Nova"/>
                <a:cs typeface="Rubik"/>
                <a:sym typeface="Proxima Nova"/>
              </a:rPr>
              <a:t>304  </a:t>
            </a:r>
          </a:p>
          <a:p>
            <a:pPr>
              <a:lnSpc>
                <a:spcPct val="115000"/>
              </a:lnSpc>
              <a:spcBef>
                <a:spcPts val="1500"/>
              </a:spcBef>
              <a:buClr>
                <a:schemeClr val="bg1"/>
              </a:buClr>
              <a:defRPr/>
            </a:pPr>
            <a:r>
              <a:rPr lang="ru" sz="3000" dirty="0" smtClean="0">
                <a:latin typeface="Rubik"/>
                <a:ea typeface="Proxima Nova"/>
                <a:cs typeface="Rubik"/>
                <a:sym typeface="Proxima Nova"/>
              </a:rPr>
              <a:t>ул</a:t>
            </a:r>
            <a:r>
              <a:rPr lang="ru" sz="3000" dirty="0">
                <a:latin typeface="Rubik"/>
                <a:ea typeface="Proxima Nova"/>
                <a:cs typeface="Rubik"/>
                <a:sym typeface="Proxima Nova"/>
              </a:rPr>
              <a:t>. Сибревкома, 2, </a:t>
            </a:r>
            <a:r>
              <a:rPr lang="ru-RU" sz="3000" dirty="0">
                <a:latin typeface="Rubik"/>
                <a:ea typeface="Proxima Nova"/>
                <a:cs typeface="Rubik"/>
                <a:sym typeface="Proxima Nova"/>
              </a:rPr>
              <a:t>оф</a:t>
            </a:r>
            <a:r>
              <a:rPr lang="ru" sz="3000" dirty="0">
                <a:latin typeface="Rubik"/>
                <a:ea typeface="Proxima Nova"/>
                <a:cs typeface="Rubik"/>
                <a:sym typeface="Proxima Nova"/>
              </a:rPr>
              <a:t>. 301</a:t>
            </a:r>
          </a:p>
          <a:p>
            <a:pPr>
              <a:lnSpc>
                <a:spcPct val="115000"/>
              </a:lnSpc>
              <a:spcBef>
                <a:spcPts val="750"/>
              </a:spcBef>
              <a:spcAft>
                <a:spcPts val="750"/>
              </a:spcAft>
              <a:defRPr/>
            </a:pPr>
            <a:r>
              <a:rPr lang="ru-RU" sz="3000" dirty="0" smtClean="0">
                <a:latin typeface="Rubik"/>
                <a:cs typeface="Rubik"/>
                <a:sym typeface="Proxima Nova"/>
              </a:rPr>
              <a:t>Тел</a:t>
            </a:r>
            <a:r>
              <a:rPr lang="ru-RU" sz="3000" dirty="0">
                <a:latin typeface="Rubik"/>
                <a:cs typeface="Rubik"/>
                <a:sym typeface="Proxima Nova"/>
              </a:rPr>
              <a:t>: </a:t>
            </a:r>
            <a:r>
              <a:rPr lang="ru-RU" sz="3000" dirty="0">
                <a:latin typeface="Rubik"/>
                <a:cs typeface="Rubik"/>
              </a:rPr>
              <a:t>+7 (</a:t>
            </a:r>
            <a:r>
              <a:rPr lang="en-US" altLang="ru-RU" sz="3000" dirty="0">
                <a:latin typeface="Rubik"/>
                <a:cs typeface="Rubik"/>
              </a:rPr>
              <a:t>982</a:t>
            </a:r>
            <a:r>
              <a:rPr lang="ru-RU" sz="3000" dirty="0">
                <a:latin typeface="Rubik"/>
                <a:cs typeface="Rubik"/>
              </a:rPr>
              <a:t>) </a:t>
            </a:r>
            <a:r>
              <a:rPr lang="en-US" altLang="ru-RU" sz="3000" dirty="0">
                <a:latin typeface="Rubik"/>
                <a:cs typeface="Rubik"/>
              </a:rPr>
              <a:t>760</a:t>
            </a:r>
            <a:r>
              <a:rPr lang="ru-RU" sz="3000" dirty="0">
                <a:latin typeface="Rubik"/>
                <a:cs typeface="Rubik"/>
              </a:rPr>
              <a:t>-</a:t>
            </a:r>
            <a:r>
              <a:rPr lang="en-US" altLang="ru-RU" sz="3000" dirty="0">
                <a:latin typeface="Rubik"/>
                <a:cs typeface="Rubik"/>
              </a:rPr>
              <a:t>70</a:t>
            </a:r>
            <a:r>
              <a:rPr lang="ru-RU" sz="3000" dirty="0">
                <a:latin typeface="Rubik"/>
                <a:cs typeface="Rubik"/>
              </a:rPr>
              <a:t>-</a:t>
            </a:r>
            <a:r>
              <a:rPr lang="en-US" altLang="ru-RU" sz="3000" dirty="0">
                <a:latin typeface="Rubik"/>
                <a:cs typeface="Rubik"/>
              </a:rPr>
              <a:t>80</a:t>
            </a:r>
          </a:p>
          <a:p>
            <a:pPr>
              <a:lnSpc>
                <a:spcPct val="115000"/>
              </a:lnSpc>
              <a:spcBef>
                <a:spcPts val="750"/>
              </a:spcBef>
              <a:spcAft>
                <a:spcPts val="750"/>
              </a:spcAft>
              <a:defRPr/>
            </a:pPr>
            <a:r>
              <a:rPr lang="en-US" sz="3000" dirty="0">
                <a:latin typeface="Rubik"/>
                <a:ea typeface="Proxima Nova"/>
                <a:cs typeface="Rubik"/>
                <a:sym typeface="Proxima Nova"/>
              </a:rPr>
              <a:t>E-mail: </a:t>
            </a:r>
            <a:r>
              <a:rPr lang="en-US" altLang="ru-RU" sz="3000" dirty="0">
                <a:latin typeface="Rubik"/>
                <a:ea typeface="Proxima Nova"/>
                <a:cs typeface="Rubik"/>
                <a:sym typeface="Proxima Nova"/>
              </a:rPr>
              <a:t>aean@nso.ru</a:t>
            </a:r>
          </a:p>
          <a:p>
            <a:pPr>
              <a:lnSpc>
                <a:spcPct val="115000"/>
              </a:lnSpc>
              <a:spcBef>
                <a:spcPts val="750"/>
              </a:spcBef>
              <a:spcAft>
                <a:spcPts val="750"/>
              </a:spcAft>
              <a:defRPr/>
            </a:pPr>
            <a:endParaRPr lang="ru" sz="3000" dirty="0">
              <a:latin typeface="Rubik"/>
              <a:ea typeface="Proxima Nova"/>
              <a:cs typeface="Rubik"/>
              <a:sym typeface="Proxima Nova"/>
            </a:endParaRPr>
          </a:p>
          <a:p>
            <a:pPr>
              <a:lnSpc>
                <a:spcPct val="115000"/>
              </a:lnSpc>
              <a:spcBef>
                <a:spcPts val="750"/>
              </a:spcBef>
              <a:spcAft>
                <a:spcPts val="750"/>
              </a:spcAft>
              <a:defRPr/>
            </a:pPr>
            <a:endParaRPr lang="ru" sz="3000" dirty="0">
              <a:latin typeface="Rubik"/>
              <a:ea typeface="Proxima Nova"/>
              <a:cs typeface="Rubik"/>
              <a:sym typeface="Proxima Nova"/>
            </a:endParaRPr>
          </a:p>
          <a:p>
            <a:pPr>
              <a:lnSpc>
                <a:spcPct val="115000"/>
              </a:lnSpc>
              <a:spcBef>
                <a:spcPts val="750"/>
              </a:spcBef>
              <a:spcAft>
                <a:spcPts val="750"/>
              </a:spcAft>
              <a:defRPr/>
            </a:pPr>
            <a:endParaRPr sz="3000" dirty="0">
              <a:latin typeface="Rubik"/>
              <a:ea typeface="Proxima Nova"/>
              <a:cs typeface="Rubik"/>
              <a:sym typeface="Proxima Nova"/>
            </a:endParaRPr>
          </a:p>
        </p:txBody>
      </p:sp>
      <p:sp>
        <p:nvSpPr>
          <p:cNvPr id="14" name="Текст 2"/>
          <p:cNvSpPr txBox="1"/>
          <p:nvPr/>
        </p:nvSpPr>
        <p:spPr>
          <a:xfrm>
            <a:off x="9144000" y="6971816"/>
            <a:ext cx="4985082" cy="2030388"/>
          </a:xfrm>
          <a:prstGeom prst="rect">
            <a:avLst/>
          </a:prstGeom>
        </p:spPr>
        <p:txBody>
          <a:bodyPr/>
          <a:lstStyle/>
          <a:p>
            <a:pPr marL="0" lvl="2">
              <a:buClr>
                <a:srgbClr val="D3D800"/>
              </a:buClr>
              <a:defRPr/>
            </a:pPr>
            <a:r>
              <a:rPr lang="ru-RU" altLang="en-US" sz="4000" dirty="0">
                <a:solidFill>
                  <a:srgbClr val="404040"/>
                </a:solidFill>
                <a:latin typeface="Rubik"/>
                <a:cs typeface="Rubik"/>
              </a:rPr>
              <a:t>АЕЗЖЕВ АНДРЕЙ</a:t>
            </a:r>
            <a:endParaRPr lang="ru-RU" sz="4000" dirty="0">
              <a:solidFill>
                <a:srgbClr val="404040"/>
              </a:solidFill>
              <a:latin typeface="Rubik"/>
              <a:cs typeface="Rubik"/>
            </a:endParaRPr>
          </a:p>
          <a:p>
            <a:pPr marL="0" lvl="2">
              <a:buClr>
                <a:srgbClr val="D3D800"/>
              </a:buClr>
              <a:defRPr/>
            </a:pPr>
            <a:r>
              <a:rPr lang="ru-RU" altLang="en-US" sz="4000" dirty="0">
                <a:solidFill>
                  <a:srgbClr val="404040"/>
                </a:solidFill>
                <a:latin typeface="Rubik"/>
                <a:cs typeface="Rubik"/>
              </a:rPr>
              <a:t>Куратор молодежных программ РП ФСИ по НСО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6"/>
          <a:stretch>
            <a:fillRect/>
          </a:stretch>
        </p:blipFill>
        <p:spPr>
          <a:xfrm>
            <a:off x="14326584" y="7037449"/>
            <a:ext cx="2151741" cy="2645407"/>
          </a:xfrm>
          <a:prstGeom prst="rect">
            <a:avLst/>
          </a:prstGeom>
        </p:spPr>
      </p:pic>
      <p:sp>
        <p:nvSpPr>
          <p:cNvPr id="16" name="object 3"/>
          <p:cNvSpPr txBox="1">
            <a:spLocks/>
          </p:cNvSpPr>
          <p:nvPr/>
        </p:nvSpPr>
        <p:spPr>
          <a:xfrm>
            <a:off x="2750134" y="140558"/>
            <a:ext cx="11576450" cy="2198838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323373" rIns="0" bIns="0" rtlCol="0" anchor="ctr">
            <a:spAutoFit/>
          </a:bodyPr>
          <a:lstStyle>
            <a:lvl1pPr algn="ctr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R="7620">
              <a:lnSpc>
                <a:spcPct val="100000"/>
              </a:lnSpc>
              <a:spcBef>
                <a:spcPts val="150"/>
              </a:spcBef>
            </a:pPr>
            <a:r>
              <a:rPr lang="ru-RU" sz="6000" dirty="0" smtClean="0">
                <a:solidFill>
                  <a:srgbClr val="283655"/>
                </a:solidFill>
                <a:latin typeface="DIN Pro Cond Bold" panose="020B0806020101010102" pitchFamily="34" charset="-52"/>
                <a:ea typeface="+mn-ea"/>
                <a:cs typeface="DIN Pro Cond Bold" panose="020B0806020101010102" pitchFamily="34" charset="-52"/>
              </a:rPr>
              <a:t>Новосибирский областной </a:t>
            </a:r>
          </a:p>
          <a:p>
            <a:pPr marR="7620">
              <a:lnSpc>
                <a:spcPct val="100000"/>
              </a:lnSpc>
              <a:spcBef>
                <a:spcPts val="150"/>
              </a:spcBef>
            </a:pPr>
            <a:r>
              <a:rPr lang="ru-RU" sz="6000" dirty="0" smtClean="0">
                <a:solidFill>
                  <a:srgbClr val="283655"/>
                </a:solidFill>
                <a:latin typeface="DIN Pro Cond Bold" panose="020B0806020101010102" pitchFamily="34" charset="-52"/>
                <a:ea typeface="+mn-ea"/>
                <a:cs typeface="DIN Pro Cond Bold" panose="020B0806020101010102" pitchFamily="34" charset="-52"/>
              </a:rPr>
              <a:t>инновационный фонд</a:t>
            </a:r>
            <a:endParaRPr lang="ru-RU" sz="6000" dirty="0">
              <a:solidFill>
                <a:srgbClr val="283655"/>
              </a:solidFill>
              <a:latin typeface="DIN Pro Cond Bold" panose="020B0806020101010102" pitchFamily="34" charset="-52"/>
              <a:ea typeface="+mn-ea"/>
              <a:cs typeface="DIN Pro Cond Bold" panose="020B0806020101010102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319124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endParaRPr lang="ru-RU" sz="270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745025" y="683650"/>
            <a:ext cx="3844121" cy="795185"/>
          </a:xfrm>
          <a:prstGeom prst="rect">
            <a:avLst/>
          </a:prstGeom>
        </p:spPr>
      </p:pic>
      <p:sp>
        <p:nvSpPr>
          <p:cNvPr id="54" name="TextBox 53"/>
          <p:cNvSpPr txBox="1"/>
          <p:nvPr/>
        </p:nvSpPr>
        <p:spPr>
          <a:xfrm>
            <a:off x="3215357" y="463172"/>
            <a:ext cx="1295508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altLang="en-US" sz="6000" dirty="0">
                <a:solidFill>
                  <a:srgbClr val="283655"/>
                </a:solidFill>
                <a:latin typeface="DIN Pro Cond Bold" panose="020B0806020101010102" pitchFamily="34" charset="-52"/>
                <a:cs typeface="DIN Pro Cond Bold" panose="020B0806020101010102" pitchFamily="34" charset="-52"/>
              </a:rPr>
              <a:t>Ближайшие </a:t>
            </a:r>
            <a:r>
              <a:rPr lang="ru-RU" altLang="en-US" sz="6000" dirty="0" smtClean="0">
                <a:solidFill>
                  <a:srgbClr val="283655"/>
                </a:solidFill>
                <a:latin typeface="DIN Pro Cond Bold" panose="020B0806020101010102" pitchFamily="34" charset="-52"/>
                <a:cs typeface="DIN Pro Cond Bold" panose="020B0806020101010102" pitchFamily="34" charset="-52"/>
              </a:rPr>
              <a:t>мероприятия НОИФ</a:t>
            </a:r>
            <a:endParaRPr lang="ru-RU" altLang="en-US" sz="6000" dirty="0">
              <a:solidFill>
                <a:srgbClr val="283655"/>
              </a:solidFill>
              <a:latin typeface="DIN Pro Cond Bold" panose="020B0806020101010102" pitchFamily="34" charset="-52"/>
              <a:cs typeface="DIN Pro Cond Bold" panose="020B0806020101010102" pitchFamily="34" charset="-52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1534025" y="2406315"/>
            <a:ext cx="5624763" cy="3233487"/>
          </a:xfrm>
          <a:prstGeom prst="rect">
            <a:avLst/>
          </a:prstGeom>
          <a:solidFill>
            <a:srgbClr val="056E6D"/>
          </a:solidFill>
          <a:ln w="50800">
            <a:solidFill>
              <a:schemeClr val="accent1">
                <a:shade val="20000"/>
              </a:schemeClr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endParaRPr lang="ru-RU" altLang="en-US" sz="2700"/>
          </a:p>
        </p:txBody>
      </p:sp>
      <p:sp>
        <p:nvSpPr>
          <p:cNvPr id="66" name="Прямоугольник 65"/>
          <p:cNvSpPr/>
          <p:nvPr/>
        </p:nvSpPr>
        <p:spPr>
          <a:xfrm>
            <a:off x="10545680" y="2406315"/>
            <a:ext cx="5624763" cy="3233487"/>
          </a:xfrm>
          <a:prstGeom prst="rect">
            <a:avLst/>
          </a:prstGeom>
          <a:solidFill>
            <a:srgbClr val="056E6D">
              <a:alpha val="100000"/>
            </a:srgbClr>
          </a:solidFill>
          <a:ln w="50800" cap="flat" cmpd="sng" algn="ctr">
            <a:solidFill>
              <a:srgbClr val="21375E">
                <a:alpha val="100000"/>
              </a:srgbClr>
            </a:solidFill>
            <a:prstDash val="solid"/>
            <a:miter/>
          </a:ln>
        </p:spPr>
        <p:txBody>
          <a:bodyPr anchor="ctr"/>
          <a:lstStyle/>
          <a:p>
            <a:pPr algn="ctr" defTabSz="1371600">
              <a:spcBef>
                <a:spcPct val="0"/>
              </a:spcBef>
              <a:defRPr/>
            </a:pPr>
            <a:endParaRPr lang="ru-RU" altLang="en-US" sz="2700">
              <a:solidFill>
                <a:srgbClr val="FFFFFF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6331619" y="6259428"/>
            <a:ext cx="5624763" cy="3233487"/>
          </a:xfrm>
          <a:prstGeom prst="rect">
            <a:avLst/>
          </a:prstGeom>
          <a:solidFill>
            <a:srgbClr val="056E6D">
              <a:alpha val="100000"/>
            </a:srgbClr>
          </a:solidFill>
          <a:ln w="50800" cap="flat" cmpd="sng" algn="ctr">
            <a:solidFill>
              <a:srgbClr val="21375E">
                <a:alpha val="100000"/>
              </a:srgbClr>
            </a:solidFill>
            <a:prstDash val="solid"/>
            <a:miter/>
          </a:ln>
        </p:spPr>
        <p:txBody>
          <a:bodyPr anchor="ctr"/>
          <a:lstStyle/>
          <a:p>
            <a:pPr algn="ctr" defTabSz="1371600">
              <a:spcBef>
                <a:spcPct val="0"/>
              </a:spcBef>
              <a:defRPr/>
            </a:pPr>
            <a:endParaRPr lang="ru-RU" altLang="en-US" sz="2700">
              <a:solidFill>
                <a:srgbClr val="FFFFFF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1858943" y="2985804"/>
            <a:ext cx="503987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altLang="en-US" sz="3000" b="1">
                <a:solidFill>
                  <a:schemeClr val="lt1"/>
                </a:solidFill>
              </a:rPr>
              <a:t>Школа умников совместно с СБИ “Гараж” НГТУ</a:t>
            </a:r>
          </a:p>
          <a:p>
            <a:pPr lvl="0">
              <a:defRPr/>
            </a:pPr>
            <a:endParaRPr lang="ru-RU" altLang="en-US" sz="3000" b="1">
              <a:solidFill>
                <a:schemeClr val="lt1"/>
              </a:solidFill>
            </a:endParaRPr>
          </a:p>
          <a:p>
            <a:pPr lvl="0">
              <a:defRPr/>
            </a:pPr>
            <a:r>
              <a:rPr lang="ru-RU" altLang="en-US" sz="3000" b="1">
                <a:solidFill>
                  <a:schemeClr val="lt1"/>
                </a:solidFill>
              </a:rPr>
              <a:t>с </a:t>
            </a:r>
            <a:r>
              <a:rPr lang="en-US" altLang="ru-RU" sz="3000" b="1">
                <a:solidFill>
                  <a:schemeClr val="lt1"/>
                </a:solidFill>
              </a:rPr>
              <a:t>19</a:t>
            </a:r>
            <a:r>
              <a:rPr lang="ru-RU" altLang="en-US" sz="3000" b="1">
                <a:solidFill>
                  <a:schemeClr val="lt1"/>
                </a:solidFill>
              </a:rPr>
              <a:t> сентября по </a:t>
            </a:r>
            <a:r>
              <a:rPr lang="en-US" altLang="ru-RU" sz="3000" b="1">
                <a:solidFill>
                  <a:schemeClr val="lt1"/>
                </a:solidFill>
              </a:rPr>
              <a:t>10</a:t>
            </a:r>
            <a:r>
              <a:rPr lang="ru-RU" altLang="en-US" sz="3000" b="1">
                <a:solidFill>
                  <a:schemeClr val="lt1"/>
                </a:solidFill>
              </a:rPr>
              <a:t> октября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10879852" y="2970104"/>
            <a:ext cx="503987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371600">
              <a:spcBef>
                <a:spcPct val="0"/>
              </a:spcBef>
              <a:defRPr/>
            </a:pPr>
            <a:r>
              <a:rPr lang="ru-RU" altLang="en-US" sz="3000" b="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Студенческая </a:t>
            </a:r>
            <a:r>
              <a:rPr lang="ru-RU" altLang="en-US" sz="3000" b="1" dirty="0" smtClean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Сибирская Венчурная Ярмарка</a:t>
            </a:r>
            <a:endParaRPr lang="ru-RU" altLang="en-US" sz="3000" b="1" dirty="0">
              <a:solidFill>
                <a:srgbClr val="FFFFFF"/>
              </a:solidFill>
              <a:latin typeface="Calibri"/>
              <a:ea typeface="Calibri"/>
              <a:cs typeface="Calibri"/>
            </a:endParaRPr>
          </a:p>
          <a:p>
            <a:pPr defTabSz="1371600">
              <a:spcBef>
                <a:spcPct val="0"/>
              </a:spcBef>
              <a:defRPr/>
            </a:pPr>
            <a:endParaRPr lang="ru-RU" altLang="en-US" sz="3000" b="1" dirty="0">
              <a:solidFill>
                <a:srgbClr val="FFFFFF"/>
              </a:solidFill>
              <a:latin typeface="Calibri"/>
              <a:ea typeface="Calibri"/>
              <a:cs typeface="Calibri"/>
            </a:endParaRPr>
          </a:p>
          <a:p>
            <a:pPr defTabSz="1371600">
              <a:spcBef>
                <a:spcPct val="0"/>
              </a:spcBef>
              <a:defRPr/>
            </a:pPr>
            <a:r>
              <a:rPr lang="en-US" altLang="ru-RU" sz="3000" b="1" dirty="0" smtClean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9</a:t>
            </a:r>
            <a:r>
              <a:rPr lang="ru-RU" altLang="en-US" sz="3000" b="1" dirty="0" smtClean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ru-RU" altLang="en-US" sz="3000" b="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декабря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6624062" y="6935435"/>
            <a:ext cx="503987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371600">
              <a:spcBef>
                <a:spcPct val="0"/>
              </a:spcBef>
              <a:defRPr/>
            </a:pPr>
            <a:r>
              <a:rPr lang="ru-RU" altLang="en-US" sz="3000" b="1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Конкурс “УМНИК”</a:t>
            </a:r>
          </a:p>
          <a:p>
            <a:pPr defTabSz="1371600">
              <a:spcBef>
                <a:spcPct val="0"/>
              </a:spcBef>
              <a:defRPr/>
            </a:pPr>
            <a:endParaRPr lang="ru-RU" altLang="en-US" sz="3000" b="1">
              <a:solidFill>
                <a:srgbClr val="FFFFFF"/>
              </a:solidFill>
              <a:latin typeface="Calibri"/>
              <a:ea typeface="Calibri"/>
              <a:cs typeface="Calibri"/>
            </a:endParaRPr>
          </a:p>
          <a:p>
            <a:pPr defTabSz="1371600">
              <a:spcBef>
                <a:spcPct val="0"/>
              </a:spcBef>
              <a:defRPr/>
            </a:pPr>
            <a:r>
              <a:rPr lang="ru-RU" altLang="en-US" sz="3000" b="1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с </a:t>
            </a:r>
            <a:r>
              <a:rPr lang="en-US" altLang="ru-RU" sz="3000" b="1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20</a:t>
            </a:r>
            <a:r>
              <a:rPr lang="ru-RU" altLang="en-US" sz="3000" b="1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августа по </a:t>
            </a:r>
            <a:r>
              <a:rPr lang="en-US" altLang="ru-RU" sz="3000" b="1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20</a:t>
            </a:r>
            <a:r>
              <a:rPr lang="ru-RU" altLang="en-US" sz="3000" b="1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октября</a:t>
            </a:r>
          </a:p>
        </p:txBody>
      </p:sp>
    </p:spTree>
    <p:extLst>
      <p:ext uri="{BB962C8B-B14F-4D97-AF65-F5344CB8AC3E}">
        <p14:creationId xmlns:p14="http://schemas.microsoft.com/office/powerpoint/2010/main" val="1726080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endParaRPr lang="ru-RU" sz="270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745025" y="683650"/>
            <a:ext cx="3844121" cy="795185"/>
          </a:xfrm>
          <a:prstGeom prst="rect">
            <a:avLst/>
          </a:prstGeom>
        </p:spPr>
      </p:pic>
      <p:sp>
        <p:nvSpPr>
          <p:cNvPr id="54" name="TextBox 53"/>
          <p:cNvSpPr txBox="1"/>
          <p:nvPr/>
        </p:nvSpPr>
        <p:spPr>
          <a:xfrm>
            <a:off x="2622176" y="463172"/>
            <a:ext cx="15195177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altLang="en-US" sz="6000" dirty="0" smtClean="0">
                <a:solidFill>
                  <a:srgbClr val="283655"/>
                </a:solidFill>
                <a:latin typeface="DIN Pro Cond Bold" panose="020B0806020101010102" pitchFamily="34" charset="-52"/>
                <a:cs typeface="DIN Pro Cond Bold" panose="020B0806020101010102" pitchFamily="34" charset="-52"/>
              </a:rPr>
              <a:t>Проект </a:t>
            </a:r>
            <a:r>
              <a:rPr lang="ru-RU" altLang="en-US" sz="6000" dirty="0">
                <a:solidFill>
                  <a:srgbClr val="283655"/>
                </a:solidFill>
                <a:latin typeface="DIN Pro Cond Bold" panose="020B0806020101010102" pitchFamily="34" charset="-52"/>
                <a:cs typeface="DIN Pro Cond Bold" panose="020B0806020101010102" pitchFamily="34" charset="-52"/>
              </a:rPr>
              <a:t>развития </a:t>
            </a:r>
            <a:r>
              <a:rPr lang="ru-RU" altLang="en-US" sz="6000" dirty="0" err="1">
                <a:solidFill>
                  <a:srgbClr val="283655"/>
                </a:solidFill>
                <a:latin typeface="DIN Pro Cond Bold" panose="020B0806020101010102" pitchFamily="34" charset="-52"/>
                <a:cs typeface="DIN Pro Cond Bold" panose="020B0806020101010102" pitchFamily="34" charset="-52"/>
              </a:rPr>
              <a:t>человекоцентричного</a:t>
            </a:r>
            <a:r>
              <a:rPr lang="ru-RU" altLang="en-US" sz="6000" dirty="0">
                <a:solidFill>
                  <a:srgbClr val="283655"/>
                </a:solidFill>
                <a:latin typeface="DIN Pro Cond Bold" panose="020B0806020101010102" pitchFamily="34" charset="-52"/>
                <a:cs typeface="DIN Pro Cond Bold" panose="020B0806020101010102" pitchFamily="34" charset="-52"/>
              </a:rPr>
              <a:t> технологического добровольчества студентов и школьников </a:t>
            </a:r>
            <a:endParaRPr lang="ru-RU" altLang="en-US" sz="6000" dirty="0" smtClean="0">
              <a:solidFill>
                <a:srgbClr val="283655"/>
              </a:solidFill>
              <a:latin typeface="DIN Pro Cond Bold" panose="020B0806020101010102" pitchFamily="34" charset="-52"/>
              <a:cs typeface="DIN Pro Cond Bold" panose="020B0806020101010102" pitchFamily="34" charset="-52"/>
            </a:endParaRPr>
          </a:p>
          <a:p>
            <a:pPr lvl="0" algn="ctr">
              <a:defRPr/>
            </a:pPr>
            <a:r>
              <a:rPr lang="ru-RU" altLang="en-US" sz="6000" dirty="0" smtClean="0">
                <a:solidFill>
                  <a:srgbClr val="283655"/>
                </a:solidFill>
                <a:latin typeface="DIN Pro Cond Bold" panose="020B0806020101010102" pitchFamily="34" charset="-52"/>
                <a:cs typeface="DIN Pro Cond Bold" panose="020B0806020101010102" pitchFamily="34" charset="-52"/>
              </a:rPr>
              <a:t>«</a:t>
            </a:r>
            <a:r>
              <a:rPr lang="ru-RU" altLang="en-US" sz="6000" dirty="0">
                <a:solidFill>
                  <a:srgbClr val="283655"/>
                </a:solidFill>
                <a:latin typeface="DIN Pro Cond Bold" panose="020B0806020101010102" pitchFamily="34" charset="-52"/>
                <a:cs typeface="DIN Pro Cond Bold" panose="020B0806020101010102" pitchFamily="34" charset="-52"/>
              </a:rPr>
              <a:t>Фрактал Доброй Воли»</a:t>
            </a:r>
            <a:endParaRPr lang="ru-RU" altLang="en-US" sz="6000" dirty="0">
              <a:solidFill>
                <a:srgbClr val="283655"/>
              </a:solidFill>
              <a:latin typeface="DIN Pro Cond Bold" panose="020B0806020101010102" pitchFamily="34" charset="-52"/>
              <a:cs typeface="DIN Pro Cond Bold" panose="020B0806020101010102" pitchFamily="34" charset="-52"/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7219125" y="6449939"/>
            <a:ext cx="5624763" cy="3233487"/>
          </a:xfrm>
          <a:prstGeom prst="rect">
            <a:avLst/>
          </a:prstGeom>
          <a:solidFill>
            <a:srgbClr val="FFFF00"/>
          </a:solidFill>
          <a:ln w="50800" cap="flat" cmpd="sng" algn="ctr">
            <a:solidFill>
              <a:srgbClr val="21375E">
                <a:alpha val="100000"/>
              </a:srgbClr>
            </a:solidFill>
            <a:prstDash val="solid"/>
            <a:miter/>
          </a:ln>
        </p:spPr>
        <p:txBody>
          <a:bodyPr anchor="ctr"/>
          <a:lstStyle/>
          <a:p>
            <a:pPr algn="ctr" defTabSz="1371600">
              <a:spcBef>
                <a:spcPct val="0"/>
              </a:spcBef>
              <a:defRPr/>
            </a:pPr>
            <a:endParaRPr lang="ru-RU" altLang="en-US" sz="2700">
              <a:solidFill>
                <a:srgbClr val="FFFFFF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1858943" y="2985804"/>
            <a:ext cx="503987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altLang="en-US" sz="3000" b="1">
                <a:solidFill>
                  <a:schemeClr val="lt1"/>
                </a:solidFill>
              </a:rPr>
              <a:t>Школа умников совместно с СБИ “Гараж” НГТУ</a:t>
            </a:r>
          </a:p>
          <a:p>
            <a:pPr lvl="0">
              <a:defRPr/>
            </a:pPr>
            <a:endParaRPr lang="ru-RU" altLang="en-US" sz="3000" b="1">
              <a:solidFill>
                <a:schemeClr val="lt1"/>
              </a:solidFill>
            </a:endParaRPr>
          </a:p>
          <a:p>
            <a:pPr lvl="0">
              <a:defRPr/>
            </a:pPr>
            <a:r>
              <a:rPr lang="ru-RU" altLang="en-US" sz="3000" b="1">
                <a:solidFill>
                  <a:schemeClr val="lt1"/>
                </a:solidFill>
              </a:rPr>
              <a:t>с </a:t>
            </a:r>
            <a:r>
              <a:rPr lang="en-US" altLang="ru-RU" sz="3000" b="1">
                <a:solidFill>
                  <a:schemeClr val="lt1"/>
                </a:solidFill>
              </a:rPr>
              <a:t>19</a:t>
            </a:r>
            <a:r>
              <a:rPr lang="ru-RU" altLang="en-US" sz="3000" b="1">
                <a:solidFill>
                  <a:schemeClr val="lt1"/>
                </a:solidFill>
              </a:rPr>
              <a:t> сентября по </a:t>
            </a:r>
            <a:r>
              <a:rPr lang="en-US" altLang="ru-RU" sz="3000" b="1">
                <a:solidFill>
                  <a:schemeClr val="lt1"/>
                </a:solidFill>
              </a:rPr>
              <a:t>10</a:t>
            </a:r>
            <a:r>
              <a:rPr lang="ru-RU" altLang="en-US" sz="3000" b="1">
                <a:solidFill>
                  <a:schemeClr val="lt1"/>
                </a:solidFill>
              </a:rPr>
              <a:t> октября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7011669" y="6401577"/>
            <a:ext cx="6039674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371600">
              <a:spcBef>
                <a:spcPct val="0"/>
              </a:spcBef>
              <a:defRPr/>
            </a:pPr>
            <a:r>
              <a:rPr lang="ru-RU" sz="3000" b="1" dirty="0" smtClean="0">
                <a:latin typeface="Calibri"/>
                <a:ea typeface="Calibri"/>
                <a:cs typeface="Calibri"/>
              </a:rPr>
              <a:t>Проектный </a:t>
            </a:r>
            <a:r>
              <a:rPr lang="ru-RU" sz="3000" b="1" dirty="0">
                <a:latin typeface="Calibri"/>
                <a:ea typeface="Calibri"/>
                <a:cs typeface="Calibri"/>
              </a:rPr>
              <a:t>офис </a:t>
            </a:r>
            <a:r>
              <a:rPr lang="ru-RU" sz="3000" b="1" dirty="0">
                <a:latin typeface="Calibri"/>
                <a:ea typeface="Calibri"/>
                <a:cs typeface="Calibri"/>
              </a:rPr>
              <a:t>МКУ «Агентство развития социальной политики</a:t>
            </a:r>
            <a:r>
              <a:rPr lang="ru-RU" sz="3000" b="1" dirty="0" smtClean="0">
                <a:latin typeface="Calibri"/>
                <a:ea typeface="Calibri"/>
                <a:cs typeface="Calibri"/>
              </a:rPr>
              <a:t>»</a:t>
            </a:r>
          </a:p>
          <a:p>
            <a:pPr algn="ctr" defTabSz="1371600">
              <a:spcBef>
                <a:spcPct val="0"/>
              </a:spcBef>
              <a:defRPr/>
            </a:pPr>
            <a:endParaRPr lang="ru-RU" altLang="en-US" sz="3000" b="1" dirty="0">
              <a:latin typeface="Calibri"/>
              <a:ea typeface="Calibri"/>
              <a:cs typeface="Calibri"/>
            </a:endParaRPr>
          </a:p>
          <a:p>
            <a:pPr algn="ctr" defTabSz="1371600">
              <a:spcBef>
                <a:spcPct val="0"/>
              </a:spcBef>
              <a:defRPr/>
            </a:pPr>
            <a:r>
              <a:rPr lang="ru-RU" altLang="en-US" sz="3000" b="1" dirty="0" smtClean="0">
                <a:latin typeface="Calibri"/>
                <a:ea typeface="Calibri"/>
                <a:cs typeface="Calibri"/>
              </a:rPr>
              <a:t>Менеджер проекта</a:t>
            </a:r>
          </a:p>
          <a:p>
            <a:pPr algn="ctr" defTabSz="1371600">
              <a:spcBef>
                <a:spcPct val="0"/>
              </a:spcBef>
              <a:defRPr/>
            </a:pPr>
            <a:r>
              <a:rPr lang="ru-RU" altLang="en-US" sz="3000" b="1" dirty="0" smtClean="0">
                <a:latin typeface="Calibri"/>
                <a:ea typeface="Calibri"/>
                <a:cs typeface="Calibri"/>
              </a:rPr>
              <a:t>Татьяна Владимировна</a:t>
            </a:r>
          </a:p>
          <a:p>
            <a:pPr algn="ctr" defTabSz="1371600">
              <a:spcBef>
                <a:spcPct val="0"/>
              </a:spcBef>
              <a:defRPr/>
            </a:pPr>
            <a:r>
              <a:rPr lang="ru-RU" altLang="en-US" sz="3000" b="1" dirty="0" smtClean="0">
                <a:latin typeface="Calibri"/>
                <a:ea typeface="Calibri"/>
                <a:cs typeface="Calibri"/>
              </a:rPr>
              <a:t>+79059557073</a:t>
            </a:r>
          </a:p>
          <a:p>
            <a:pPr algn="ctr" defTabSz="1371600">
              <a:spcBef>
                <a:spcPct val="0"/>
              </a:spcBef>
              <a:defRPr/>
            </a:pPr>
            <a:r>
              <a:rPr lang="en-US" altLang="en-US" sz="3000" b="1" dirty="0" smtClean="0">
                <a:ea typeface="Calibri"/>
                <a:cs typeface="Calibri"/>
              </a:rPr>
              <a:t>project_byuro_office@mail.ru</a:t>
            </a:r>
            <a:endParaRPr lang="ru-RU" altLang="en-US" sz="3000" b="1" dirty="0">
              <a:latin typeface="Calibri"/>
              <a:ea typeface="Calibri"/>
              <a:cs typeface="Calibri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4789" y="4488703"/>
            <a:ext cx="3869765" cy="257823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012" y="4546670"/>
            <a:ext cx="3845859" cy="2562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773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endParaRPr lang="ru-RU" sz="2700"/>
          </a:p>
        </p:txBody>
      </p:sp>
      <p:sp>
        <p:nvSpPr>
          <p:cNvPr id="3" name="Прямоугольник 2"/>
          <p:cNvSpPr/>
          <p:nvPr/>
        </p:nvSpPr>
        <p:spPr>
          <a:xfrm>
            <a:off x="1" y="0"/>
            <a:ext cx="18317630" cy="10287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endParaRPr lang="ru-RU" sz="270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664770" y="363689"/>
            <a:ext cx="1775129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6600" dirty="0">
                <a:solidFill>
                  <a:srgbClr val="283655"/>
                </a:solidFill>
                <a:latin typeface="DIN Pro Cond Bold" panose="020B0806020101010102" pitchFamily="34" charset="-52"/>
                <a:cs typeface="DIN Pro Cond Bold" panose="020B0806020101010102" pitchFamily="34" charset="-52"/>
              </a:rPr>
              <a:t>ПРОСТРАНСТВО КОЛЛЕКТИВНОЙ РАБОТЫ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7630095" y="3013344"/>
            <a:ext cx="2535927" cy="1092134"/>
          </a:xfrm>
          <a:prstGeom prst="rect">
            <a:avLst/>
          </a:prstGeom>
        </p:spPr>
      </p:pic>
      <p:sp>
        <p:nvSpPr>
          <p:cNvPr id="16" name="Текст 2"/>
          <p:cNvSpPr txBox="1"/>
          <p:nvPr/>
        </p:nvSpPr>
        <p:spPr>
          <a:xfrm>
            <a:off x="4408175" y="6227925"/>
            <a:ext cx="10302924" cy="350628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CBDB2A"/>
              </a:buClr>
              <a:buSzPct val="150000"/>
              <a:buFont typeface="Arial"/>
              <a:buNone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ea typeface="+mn-ea"/>
                <a:cs typeface="Helvetica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CBDB2A"/>
              </a:buClr>
              <a:buSzPct val="150000"/>
              <a:buFont typeface="Arial"/>
              <a:buNone/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ea typeface="+mn-ea"/>
                <a:cs typeface="Helvetica"/>
              </a:defRPr>
            </a:lvl2pPr>
            <a:lvl3pPr marL="285750" indent="-2857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CBDB2A"/>
              </a:buClr>
              <a:buSzPct val="150000"/>
              <a:buFont typeface="Arial"/>
              <a:buChar char="•"/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ea typeface="+mn-ea"/>
                <a:cs typeface="Helvetica"/>
              </a:defRPr>
            </a:lvl3pPr>
            <a:lvl4pPr marL="285750" indent="-2857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CBDB2A"/>
              </a:buClr>
              <a:buSzPct val="150000"/>
              <a:buFont typeface="Arial"/>
              <a:buChar char="•"/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ea typeface="+mn-ea"/>
                <a:cs typeface="Helvetica"/>
              </a:defRPr>
            </a:lvl4pPr>
            <a:lvl5pPr marL="285750" marR="0" indent="-2857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BDB2A"/>
              </a:buClr>
              <a:buSzPct val="150000"/>
              <a:buFont typeface="Arial"/>
              <a:buChar char="•"/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>
              <a:buClr>
                <a:srgbClr val="C00000"/>
              </a:buClr>
              <a:buNone/>
              <a:defRPr/>
            </a:pPr>
            <a:r>
              <a:rPr lang="ru-RU" sz="3750" dirty="0">
                <a:solidFill>
                  <a:schemeClr val="tx1"/>
                </a:solidFill>
                <a:latin typeface="Rubik Medium"/>
                <a:cs typeface="Rubik Medium"/>
              </a:rPr>
              <a:t>Свободный доступ к инфраструктуре:</a:t>
            </a:r>
          </a:p>
          <a:p>
            <a:pPr lvl="2">
              <a:buClr>
                <a:srgbClr val="C00000"/>
              </a:buClr>
              <a:defRPr/>
            </a:pPr>
            <a:r>
              <a:rPr lang="ru-RU" sz="3750" dirty="0" err="1">
                <a:solidFill>
                  <a:schemeClr val="tx1"/>
                </a:solidFill>
                <a:latin typeface="Rubik"/>
                <a:cs typeface="Rubik"/>
              </a:rPr>
              <a:t>Коворкинг</a:t>
            </a:r>
            <a:endParaRPr lang="ru-RU" sz="3750" dirty="0">
              <a:solidFill>
                <a:schemeClr val="tx1"/>
              </a:solidFill>
              <a:latin typeface="Rubik"/>
              <a:cs typeface="Rubik"/>
            </a:endParaRPr>
          </a:p>
          <a:p>
            <a:pPr lvl="2">
              <a:buClr>
                <a:srgbClr val="C00000"/>
              </a:buClr>
              <a:defRPr/>
            </a:pPr>
            <a:r>
              <a:rPr lang="ru-RU" sz="3750" dirty="0">
                <a:solidFill>
                  <a:schemeClr val="tx1"/>
                </a:solidFill>
                <a:latin typeface="Rubik"/>
                <a:cs typeface="Rubik"/>
              </a:rPr>
              <a:t>Переговорные комнаты до 10 человек</a:t>
            </a:r>
          </a:p>
          <a:p>
            <a:pPr lvl="2">
              <a:buClr>
                <a:srgbClr val="C00000"/>
              </a:buClr>
              <a:defRPr/>
            </a:pPr>
            <a:r>
              <a:rPr lang="ru-RU" sz="3750" dirty="0">
                <a:solidFill>
                  <a:schemeClr val="tx1"/>
                </a:solidFill>
                <a:latin typeface="Rubik"/>
                <a:cs typeface="Rubik"/>
              </a:rPr>
              <a:t>Малые конференц-залы до 50 человек</a:t>
            </a:r>
          </a:p>
          <a:p>
            <a:pPr lvl="2">
              <a:buClr>
                <a:srgbClr val="C00000"/>
              </a:buClr>
              <a:defRPr/>
            </a:pPr>
            <a:r>
              <a:rPr lang="ru-RU" sz="3750" dirty="0">
                <a:solidFill>
                  <a:schemeClr val="tx1"/>
                </a:solidFill>
                <a:latin typeface="Rubik"/>
                <a:cs typeface="Rubik"/>
              </a:rPr>
              <a:t>Большой зал до 200 человек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EF2E1C0-7B2E-43E7-B4A0-A2EDA2EA0A6D}"/>
              </a:ext>
            </a:extLst>
          </p:cNvPr>
          <p:cNvSpPr txBox="1"/>
          <p:nvPr/>
        </p:nvSpPr>
        <p:spPr>
          <a:xfrm>
            <a:off x="1735345" y="1758034"/>
            <a:ext cx="756080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4000" dirty="0" smtClean="0">
                <a:solidFill>
                  <a:srgbClr val="283655"/>
                </a:solidFill>
                <a:latin typeface="DIN Pro Cond Bold" panose="020B0806020101010102" pitchFamily="34" charset="-52"/>
                <a:cs typeface="DIN Pro Cond Bold" panose="020B0806020101010102" pitchFamily="34" charset="-52"/>
              </a:rPr>
              <a:t>Новосибирский государственный технический университет</a:t>
            </a:r>
            <a:endParaRPr lang="ru-RU" sz="4000" dirty="0">
              <a:solidFill>
                <a:srgbClr val="283655"/>
              </a:solidFill>
              <a:latin typeface="DIN Pro Cond Bold" panose="020B0806020101010102" pitchFamily="34" charset="-52"/>
              <a:cs typeface="DIN Pro Cond Bold" panose="020B0806020101010102" pitchFamily="34" charset="-52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EF2E1C0-7B2E-43E7-B4A0-A2EDA2EA0A6D}"/>
              </a:ext>
            </a:extLst>
          </p:cNvPr>
          <p:cNvSpPr txBox="1"/>
          <p:nvPr/>
        </p:nvSpPr>
        <p:spPr>
          <a:xfrm>
            <a:off x="10416830" y="1760227"/>
            <a:ext cx="756080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4000" dirty="0" smtClean="0">
                <a:solidFill>
                  <a:srgbClr val="283655"/>
                </a:solidFill>
                <a:latin typeface="DIN Pro Cond Bold" panose="020B0806020101010102" pitchFamily="34" charset="-52"/>
                <a:cs typeface="DIN Pro Cond Bold" panose="020B0806020101010102" pitchFamily="34" charset="-52"/>
              </a:rPr>
              <a:t>Новосибирский государственный аграрный университет</a:t>
            </a:r>
            <a:endParaRPr lang="ru-RU" sz="4000" dirty="0">
              <a:solidFill>
                <a:srgbClr val="283655"/>
              </a:solidFill>
              <a:latin typeface="DIN Pro Cond Bold" panose="020B0806020101010102" pitchFamily="34" charset="-52"/>
              <a:cs typeface="DIN Pro Cond Bold" panose="020B0806020101010102" pitchFamily="34" charset="-52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EF2E1C0-7B2E-43E7-B4A0-A2EDA2EA0A6D}"/>
              </a:ext>
            </a:extLst>
          </p:cNvPr>
          <p:cNvSpPr txBox="1"/>
          <p:nvPr/>
        </p:nvSpPr>
        <p:spPr>
          <a:xfrm>
            <a:off x="2664770" y="4142696"/>
            <a:ext cx="756080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4000" dirty="0" smtClean="0">
                <a:solidFill>
                  <a:srgbClr val="283655"/>
                </a:solidFill>
                <a:latin typeface="DIN Pro Cond Bold" panose="020B0806020101010102" pitchFamily="34" charset="-52"/>
                <a:cs typeface="DIN Pro Cond Bold" panose="020B0806020101010102" pitchFamily="34" charset="-52"/>
              </a:rPr>
              <a:t>Новосибирский государственный университет экономики и управления</a:t>
            </a:r>
            <a:endParaRPr lang="ru-RU" sz="4000" dirty="0">
              <a:solidFill>
                <a:srgbClr val="283655"/>
              </a:solidFill>
              <a:latin typeface="DIN Pro Cond Bold" panose="020B0806020101010102" pitchFamily="34" charset="-52"/>
              <a:cs typeface="DIN Pro Cond Bold" panose="020B0806020101010102" pitchFamily="34" charset="-52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EF2E1C0-7B2E-43E7-B4A0-A2EDA2EA0A6D}"/>
              </a:ext>
            </a:extLst>
          </p:cNvPr>
          <p:cNvSpPr txBox="1"/>
          <p:nvPr/>
        </p:nvSpPr>
        <p:spPr>
          <a:xfrm>
            <a:off x="10476385" y="4105478"/>
            <a:ext cx="7560807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4000" dirty="0" smtClean="0">
                <a:solidFill>
                  <a:srgbClr val="283655"/>
                </a:solidFill>
                <a:latin typeface="DIN Pro Cond Bold" panose="020B0806020101010102" pitchFamily="34" charset="-52"/>
                <a:cs typeface="DIN Pro Cond Bold" panose="020B0806020101010102" pitchFamily="34" charset="-52"/>
              </a:rPr>
              <a:t>Новосибирский государственный университет и Технопарк Новосибирского Академгородка</a:t>
            </a:r>
            <a:endParaRPr lang="ru-RU" sz="4000" dirty="0">
              <a:solidFill>
                <a:srgbClr val="283655"/>
              </a:solidFill>
              <a:latin typeface="DIN Pro Cond Bold" panose="020B0806020101010102" pitchFamily="34" charset="-52"/>
              <a:cs typeface="DIN Pro Cond Bold" panose="020B0806020101010102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159085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75"/>
          <a:stretch/>
        </p:blipFill>
        <p:spPr>
          <a:xfrm>
            <a:off x="11682289" y="5062463"/>
            <a:ext cx="6626624" cy="5224537"/>
          </a:xfrm>
          <a:prstGeom prst="rect">
            <a:avLst/>
          </a:prstGeom>
        </p:spPr>
      </p:pic>
      <p:pic>
        <p:nvPicPr>
          <p:cNvPr id="7" name="Picture 2" descr="https://studyinrussia.ru/upload/resize_cache/iblock/f72/300_1000_1/f72c80601754bbeba0b4a82b5c06f08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4904508" cy="323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https://static.ngs.ru/cache/turizm/images/26e57bdad82cb6cf008456ba7c4aef82_1024_76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877" y="6609709"/>
            <a:ext cx="4933385" cy="3677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80" y="3286552"/>
            <a:ext cx="4912289" cy="327358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68"/>
          <a:stretch/>
        </p:blipFill>
        <p:spPr>
          <a:xfrm>
            <a:off x="11678406" y="16879"/>
            <a:ext cx="6609592" cy="497520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8852" y="16880"/>
            <a:ext cx="6625211" cy="4652102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5395857" y="5062463"/>
            <a:ext cx="5926078" cy="3785652"/>
          </a:xfrm>
          <a:prstGeom prst="rect">
            <a:avLst/>
          </a:prstGeom>
          <a:pattFill prst="pct25">
            <a:fgClr>
              <a:srgbClr val="056E6D"/>
            </a:fgClr>
            <a:bgClr>
              <a:schemeClr val="bg1"/>
            </a:bgClr>
          </a:pattFill>
        </p:spPr>
        <p:txBody>
          <a:bodyPr wrap="square">
            <a:spAutoFit/>
          </a:bodyPr>
          <a:lstStyle/>
          <a:p>
            <a:pPr marL="1270" algn="ctr">
              <a:lnSpc>
                <a:spcPct val="150000"/>
              </a:lnSpc>
            </a:pPr>
            <a:r>
              <a:rPr lang="ru-RU" sz="4000" spc="-50" dirty="0" smtClean="0">
                <a:latin typeface="Arial"/>
                <a:cs typeface="Arial"/>
              </a:rPr>
              <a:t>Минобразования НСО, Малина С.С., </a:t>
            </a:r>
          </a:p>
          <a:p>
            <a:pPr marL="1270" algn="ctr">
              <a:lnSpc>
                <a:spcPct val="150000"/>
              </a:lnSpc>
            </a:pPr>
            <a:r>
              <a:rPr lang="en-US" sz="4000" spc="-35" dirty="0" smtClean="0">
                <a:latin typeface="Carlito"/>
                <a:cs typeface="Carlito"/>
              </a:rPr>
              <a:t>E-</a:t>
            </a:r>
            <a:r>
              <a:rPr lang="en-US" sz="4000" spc="-35" dirty="0" smtClean="0">
                <a:latin typeface="Arial"/>
                <a:cs typeface="Arial"/>
              </a:rPr>
              <a:t>mail</a:t>
            </a:r>
            <a:r>
              <a:rPr lang="en-US" sz="4000" spc="-35" dirty="0">
                <a:latin typeface="Arial"/>
                <a:cs typeface="Arial"/>
              </a:rPr>
              <a:t>:</a:t>
            </a:r>
            <a:r>
              <a:rPr lang="en-US" sz="4000" spc="-100" dirty="0">
                <a:latin typeface="Arial"/>
                <a:cs typeface="Arial"/>
              </a:rPr>
              <a:t> </a:t>
            </a:r>
            <a:r>
              <a:rPr lang="en-US" sz="4000" spc="-100" dirty="0" smtClean="0">
                <a:latin typeface="Arial"/>
                <a:cs typeface="Arial"/>
              </a:rPr>
              <a:t>mss@nso.ru</a:t>
            </a:r>
            <a:endParaRPr lang="en-US" sz="4000" spc="-100" dirty="0">
              <a:latin typeface="Arial"/>
              <a:cs typeface="Arial"/>
            </a:endParaRPr>
          </a:p>
          <a:p>
            <a:pPr marL="635" algn="ctr">
              <a:lnSpc>
                <a:spcPct val="150000"/>
              </a:lnSpc>
            </a:pPr>
            <a:r>
              <a:rPr lang="ru-RU" sz="4000" spc="-95" dirty="0" err="1" smtClean="0">
                <a:latin typeface="Arial"/>
                <a:cs typeface="Arial"/>
              </a:rPr>
              <a:t>Р.т</a:t>
            </a:r>
            <a:r>
              <a:rPr lang="ru-RU" sz="4000" spc="-95" dirty="0" smtClean="0">
                <a:latin typeface="Arial"/>
                <a:cs typeface="Arial"/>
              </a:rPr>
              <a:t>. +8 (383) 238-73-93</a:t>
            </a:r>
          </a:p>
        </p:txBody>
      </p:sp>
    </p:spTree>
    <p:extLst>
      <p:ext uri="{BB962C8B-B14F-4D97-AF65-F5344CB8AC3E}">
        <p14:creationId xmlns:p14="http://schemas.microsoft.com/office/powerpoint/2010/main" val="4070873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>
            <a:extLst>
              <a:ext uri="{FF2B5EF4-FFF2-40B4-BE49-F238E27FC236}">
                <a16:creationId xmlns:a16="http://schemas.microsoft.com/office/drawing/2014/main" id="{8CC809FF-33DC-4B8C-964C-6D0D1697AAEF}"/>
              </a:ext>
            </a:extLst>
          </p:cNvPr>
          <p:cNvSpPr txBox="1"/>
          <p:nvPr/>
        </p:nvSpPr>
        <p:spPr>
          <a:xfrm>
            <a:off x="2757850" y="491058"/>
            <a:ext cx="13440093" cy="13295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ru-RU" sz="5400" dirty="0" smtClean="0">
                <a:solidFill>
                  <a:srgbClr val="283655"/>
                </a:solidFill>
                <a:latin typeface="DIN Pro Cond Bold" panose="020B0806020101010102" pitchFamily="34" charset="-52"/>
                <a:cs typeface="DIN Pro Cond Bold" panose="020B0806020101010102" pitchFamily="34" charset="-52"/>
              </a:rPr>
              <a:t>СИБИРЬ – ОПЛОТ СТАБИЛЬНОСТИ И РАЗВИТИЯ  РОССИИ В ПРОШЛОМ, НАСТОЯЩЕМ И БУДУЩЕМ</a:t>
            </a:r>
            <a:endParaRPr lang="ru-RU" sz="4400" dirty="0">
              <a:solidFill>
                <a:srgbClr val="283655"/>
              </a:solidFill>
              <a:latin typeface="DIN Pro Cond Bold" panose="020B0806020101010102" pitchFamily="34" charset="-52"/>
              <a:cs typeface="DIN Pro Cond Bold" panose="020B0806020101010102" pitchFamily="34" charset="-52"/>
            </a:endParaRPr>
          </a:p>
        </p:txBody>
      </p:sp>
      <p:grpSp>
        <p:nvGrpSpPr>
          <p:cNvPr id="5" name="object 11"/>
          <p:cNvGrpSpPr/>
          <p:nvPr/>
        </p:nvGrpSpPr>
        <p:grpSpPr>
          <a:xfrm>
            <a:off x="3230205" y="1355372"/>
            <a:ext cx="12507728" cy="7092148"/>
            <a:chOff x="408482" y="1024661"/>
            <a:chExt cx="8595360" cy="4873752"/>
          </a:xfrm>
        </p:grpSpPr>
        <p:sp>
          <p:nvSpPr>
            <p:cNvPr id="6" name="object 12"/>
            <p:cNvSpPr/>
            <p:nvPr/>
          </p:nvSpPr>
          <p:spPr>
            <a:xfrm>
              <a:off x="408482" y="1024661"/>
              <a:ext cx="8595360" cy="487375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13"/>
            <p:cNvSpPr/>
            <p:nvPr/>
          </p:nvSpPr>
          <p:spPr>
            <a:xfrm>
              <a:off x="4118538" y="2945747"/>
              <a:ext cx="2460498" cy="239649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14"/>
            <p:cNvSpPr/>
            <p:nvPr/>
          </p:nvSpPr>
          <p:spPr>
            <a:xfrm>
              <a:off x="4155114" y="2932031"/>
              <a:ext cx="2393442" cy="185242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5"/>
            <p:cNvSpPr/>
            <p:nvPr/>
          </p:nvSpPr>
          <p:spPr>
            <a:xfrm>
              <a:off x="4476679" y="3299316"/>
              <a:ext cx="1893570" cy="169849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6"/>
            <p:cNvSpPr/>
            <p:nvPr/>
          </p:nvSpPr>
          <p:spPr>
            <a:xfrm>
              <a:off x="1559052" y="3547859"/>
              <a:ext cx="829818" cy="398538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23"/>
          <p:cNvSpPr txBox="1"/>
          <p:nvPr/>
        </p:nvSpPr>
        <p:spPr>
          <a:xfrm>
            <a:off x="7581781" y="6564408"/>
            <a:ext cx="443716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DIN Pro Medium" panose="020B0604020101020102" pitchFamily="34" charset="0"/>
                <a:cs typeface="DIN Pro Medium" panose="020B0604020101020102" pitchFamily="34" charset="0"/>
              </a:rPr>
              <a:t>Ом</a:t>
            </a:r>
            <a:r>
              <a:rPr sz="1200" b="1" spc="5" dirty="0">
                <a:latin typeface="DIN Pro Medium" panose="020B0604020101020102" pitchFamily="34" charset="0"/>
                <a:cs typeface="DIN Pro Medium" panose="020B0604020101020102" pitchFamily="34" charset="0"/>
              </a:rPr>
              <a:t>с</a:t>
            </a:r>
            <a:r>
              <a:rPr sz="1200" b="1" dirty="0">
                <a:latin typeface="DIN Pro Medium" panose="020B0604020101020102" pitchFamily="34" charset="0"/>
                <a:cs typeface="DIN Pro Medium" panose="020B0604020101020102" pitchFamily="34" charset="0"/>
              </a:rPr>
              <a:t>к</a:t>
            </a:r>
            <a:endParaRPr sz="1200" dirty="0">
              <a:latin typeface="DIN Pro Medium" panose="020B0604020101020102" pitchFamily="34" charset="0"/>
              <a:cs typeface="DIN Pro Medium" panose="020B0604020101020102" pitchFamily="34" charset="0"/>
            </a:endParaRPr>
          </a:p>
        </p:txBody>
      </p:sp>
      <p:sp>
        <p:nvSpPr>
          <p:cNvPr id="24" name="object 28"/>
          <p:cNvSpPr/>
          <p:nvPr/>
        </p:nvSpPr>
        <p:spPr>
          <a:xfrm>
            <a:off x="8447775" y="6904443"/>
            <a:ext cx="184600" cy="182635"/>
          </a:xfrm>
          <a:prstGeom prst="rect">
            <a:avLst/>
          </a:prstGeom>
          <a:blipFill>
            <a:blip r:embed="rId7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9"/>
          <p:cNvSpPr/>
          <p:nvPr/>
        </p:nvSpPr>
        <p:spPr>
          <a:xfrm>
            <a:off x="10696357" y="6938457"/>
            <a:ext cx="479173" cy="68537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30"/>
          <p:cNvSpPr txBox="1"/>
          <p:nvPr/>
        </p:nvSpPr>
        <p:spPr>
          <a:xfrm>
            <a:off x="9815380" y="6434819"/>
            <a:ext cx="929382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DIN Pro Medium" panose="020B0604020101020102" pitchFamily="34" charset="0"/>
                <a:cs typeface="DIN Pro Medium" panose="020B0604020101020102" pitchFamily="34" charset="0"/>
              </a:rPr>
              <a:t>Красноярск</a:t>
            </a:r>
            <a:endParaRPr sz="1200">
              <a:latin typeface="DIN Pro Medium" panose="020B0604020101020102" pitchFamily="34" charset="0"/>
              <a:cs typeface="DIN Pro Medium" panose="020B0604020101020102" pitchFamily="34" charset="0"/>
            </a:endParaRPr>
          </a:p>
        </p:txBody>
      </p:sp>
      <p:sp>
        <p:nvSpPr>
          <p:cNvPr id="27" name="object 31"/>
          <p:cNvSpPr/>
          <p:nvPr/>
        </p:nvSpPr>
        <p:spPr>
          <a:xfrm>
            <a:off x="9646088" y="6467078"/>
            <a:ext cx="144780" cy="141731"/>
          </a:xfrm>
          <a:prstGeom prst="rect">
            <a:avLst/>
          </a:prstGeom>
          <a:blipFill>
            <a:blip r:embed="rId9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32"/>
          <p:cNvSpPr txBox="1"/>
          <p:nvPr/>
        </p:nvSpPr>
        <p:spPr>
          <a:xfrm>
            <a:off x="8264520" y="7044380"/>
            <a:ext cx="2039807" cy="359714"/>
          </a:xfrm>
          <a:prstGeom prst="rect">
            <a:avLst/>
          </a:prstGeom>
        </p:spPr>
        <p:txBody>
          <a:bodyPr vert="horz" wrap="square" lIns="0" tIns="514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85"/>
              </a:spcBef>
            </a:pPr>
            <a:r>
              <a:rPr sz="2000" b="1" dirty="0" err="1" smtClean="0">
                <a:solidFill>
                  <a:srgbClr val="283655"/>
                </a:solidFill>
                <a:latin typeface="DIN Pro Medium" panose="020B0604020101020102" pitchFamily="34" charset="0"/>
                <a:cs typeface="DIN Pro Medium" panose="020B0604020101020102" pitchFamily="34" charset="0"/>
              </a:rPr>
              <a:t>Новосибирск</a:t>
            </a:r>
            <a:endParaRPr sz="2000" dirty="0">
              <a:solidFill>
                <a:srgbClr val="283655"/>
              </a:solidFill>
              <a:latin typeface="DIN Pro Medium" panose="020B0604020101020102" pitchFamily="34" charset="0"/>
              <a:cs typeface="DIN Pro Medium" panose="020B0604020101020102" pitchFamily="34" charset="0"/>
            </a:endParaRPr>
          </a:p>
        </p:txBody>
      </p:sp>
      <p:sp>
        <p:nvSpPr>
          <p:cNvPr id="29" name="object 33"/>
          <p:cNvSpPr/>
          <p:nvPr/>
        </p:nvSpPr>
        <p:spPr>
          <a:xfrm>
            <a:off x="7731194" y="6817234"/>
            <a:ext cx="144780" cy="141731"/>
          </a:xfrm>
          <a:prstGeom prst="rect">
            <a:avLst/>
          </a:prstGeom>
          <a:blipFill>
            <a:blip r:embed="rId10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4"/>
          <p:cNvSpPr txBox="1"/>
          <p:nvPr/>
        </p:nvSpPr>
        <p:spPr>
          <a:xfrm>
            <a:off x="10595750" y="7672502"/>
            <a:ext cx="923819" cy="1852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9235">
              <a:lnSpc>
                <a:spcPts val="1300"/>
              </a:lnSpc>
            </a:pPr>
            <a:r>
              <a:rPr sz="1400" b="1" dirty="0" err="1" smtClean="0">
                <a:solidFill>
                  <a:srgbClr val="283655"/>
                </a:solidFill>
                <a:latin typeface="DIN Pro Medium" panose="020B0604020101020102" pitchFamily="34" charset="0"/>
                <a:cs typeface="DIN Pro Medium" panose="020B0604020101020102" pitchFamily="34" charset="0"/>
              </a:rPr>
              <a:t>Б</a:t>
            </a:r>
            <a:r>
              <a:rPr sz="1400" b="1" spc="-5" dirty="0" err="1" smtClean="0">
                <a:solidFill>
                  <a:srgbClr val="283655"/>
                </a:solidFill>
                <a:latin typeface="DIN Pro Medium" panose="020B0604020101020102" pitchFamily="34" charset="0"/>
                <a:cs typeface="DIN Pro Medium" panose="020B0604020101020102" pitchFamily="34" charset="0"/>
              </a:rPr>
              <a:t>а</a:t>
            </a:r>
            <a:r>
              <a:rPr sz="1400" b="1" dirty="0" err="1" smtClean="0">
                <a:solidFill>
                  <a:srgbClr val="283655"/>
                </a:solidFill>
                <a:latin typeface="DIN Pro Medium" panose="020B0604020101020102" pitchFamily="34" charset="0"/>
                <a:cs typeface="DIN Pro Medium" panose="020B0604020101020102" pitchFamily="34" charset="0"/>
              </a:rPr>
              <a:t>й</a:t>
            </a:r>
            <a:r>
              <a:rPr sz="1400" b="1" spc="-10" dirty="0" err="1" smtClean="0">
                <a:solidFill>
                  <a:srgbClr val="283655"/>
                </a:solidFill>
                <a:latin typeface="DIN Pro Medium" panose="020B0604020101020102" pitchFamily="34" charset="0"/>
                <a:cs typeface="DIN Pro Medium" panose="020B0604020101020102" pitchFamily="34" charset="0"/>
              </a:rPr>
              <a:t>к</a:t>
            </a:r>
            <a:r>
              <a:rPr sz="1400" b="1" spc="-5" dirty="0" err="1" smtClean="0">
                <a:solidFill>
                  <a:srgbClr val="283655"/>
                </a:solidFill>
                <a:latin typeface="DIN Pro Medium" panose="020B0604020101020102" pitchFamily="34" charset="0"/>
                <a:cs typeface="DIN Pro Medium" panose="020B0604020101020102" pitchFamily="34" charset="0"/>
              </a:rPr>
              <a:t>а</a:t>
            </a:r>
            <a:r>
              <a:rPr sz="1400" b="1" dirty="0" err="1" smtClean="0">
                <a:solidFill>
                  <a:srgbClr val="283655"/>
                </a:solidFill>
                <a:latin typeface="DIN Pro Medium" panose="020B0604020101020102" pitchFamily="34" charset="0"/>
                <a:cs typeface="DIN Pro Medium" panose="020B0604020101020102" pitchFamily="34" charset="0"/>
              </a:rPr>
              <a:t>л</a:t>
            </a:r>
            <a:endParaRPr sz="1400" dirty="0">
              <a:solidFill>
                <a:srgbClr val="283655"/>
              </a:solidFill>
              <a:latin typeface="DIN Pro Medium" panose="020B0604020101020102" pitchFamily="34" charset="0"/>
              <a:cs typeface="DIN Pro Medium" panose="020B0604020101020102" pitchFamily="34" charset="0"/>
            </a:endParaRPr>
          </a:p>
        </p:txBody>
      </p:sp>
      <p:sp>
        <p:nvSpPr>
          <p:cNvPr id="31" name="object 35"/>
          <p:cNvSpPr/>
          <p:nvPr/>
        </p:nvSpPr>
        <p:spPr>
          <a:xfrm>
            <a:off x="8832557" y="6657852"/>
            <a:ext cx="143256" cy="141731"/>
          </a:xfrm>
          <a:prstGeom prst="rect">
            <a:avLst/>
          </a:prstGeom>
          <a:blipFill>
            <a:blip r:embed="rId11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6"/>
          <p:cNvSpPr txBox="1"/>
          <p:nvPr/>
        </p:nvSpPr>
        <p:spPr>
          <a:xfrm>
            <a:off x="11705454" y="4970123"/>
            <a:ext cx="542140" cy="19813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200" b="1" spc="-5" dirty="0">
                <a:latin typeface="DIN Pro Medium" panose="020B0604020101020102" pitchFamily="34" charset="0"/>
                <a:cs typeface="DIN Pro Medium" panose="020B0604020101020102" pitchFamily="34" charset="0"/>
              </a:rPr>
              <a:t>Я</a:t>
            </a:r>
            <a:r>
              <a:rPr sz="1200" b="1" spc="5" dirty="0">
                <a:latin typeface="DIN Pro Medium" panose="020B0604020101020102" pitchFamily="34" charset="0"/>
                <a:cs typeface="DIN Pro Medium" panose="020B0604020101020102" pitchFamily="34" charset="0"/>
              </a:rPr>
              <a:t>к</a:t>
            </a:r>
            <a:r>
              <a:rPr sz="1200" b="1" dirty="0">
                <a:latin typeface="DIN Pro Medium" panose="020B0604020101020102" pitchFamily="34" charset="0"/>
                <a:cs typeface="DIN Pro Medium" panose="020B0604020101020102" pitchFamily="34" charset="0"/>
              </a:rPr>
              <a:t>ут</a:t>
            </a:r>
            <a:r>
              <a:rPr sz="1200" b="1" spc="5" dirty="0">
                <a:latin typeface="DIN Pro Medium" panose="020B0604020101020102" pitchFamily="34" charset="0"/>
                <a:cs typeface="DIN Pro Medium" panose="020B0604020101020102" pitchFamily="34" charset="0"/>
              </a:rPr>
              <a:t>с</a:t>
            </a:r>
            <a:r>
              <a:rPr sz="1200" b="1" dirty="0">
                <a:latin typeface="DIN Pro Medium" panose="020B0604020101020102" pitchFamily="34" charset="0"/>
                <a:cs typeface="DIN Pro Medium" panose="020B0604020101020102" pitchFamily="34" charset="0"/>
              </a:rPr>
              <a:t>к</a:t>
            </a:r>
            <a:endParaRPr sz="1200" dirty="0">
              <a:latin typeface="DIN Pro Medium" panose="020B0604020101020102" pitchFamily="34" charset="0"/>
              <a:cs typeface="DIN Pro Medium" panose="020B0604020101020102" pitchFamily="34" charset="0"/>
            </a:endParaRPr>
          </a:p>
        </p:txBody>
      </p:sp>
      <p:sp>
        <p:nvSpPr>
          <p:cNvPr id="33" name="object 37"/>
          <p:cNvSpPr/>
          <p:nvPr/>
        </p:nvSpPr>
        <p:spPr>
          <a:xfrm>
            <a:off x="11458041" y="5026523"/>
            <a:ext cx="143255" cy="141731"/>
          </a:xfrm>
          <a:prstGeom prst="rect">
            <a:avLst/>
          </a:prstGeom>
          <a:blipFill>
            <a:blip r:embed="rId11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8"/>
          <p:cNvSpPr txBox="1"/>
          <p:nvPr/>
        </p:nvSpPr>
        <p:spPr>
          <a:xfrm>
            <a:off x="6799400" y="6573795"/>
            <a:ext cx="656699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DIN Pro Medium" panose="020B0604020101020102" pitchFamily="34" charset="0"/>
                <a:cs typeface="DIN Pro Medium" panose="020B0604020101020102" pitchFamily="34" charset="0"/>
              </a:rPr>
              <a:t>Тюмень</a:t>
            </a:r>
            <a:endParaRPr sz="1200" dirty="0">
              <a:latin typeface="DIN Pro Medium" panose="020B0604020101020102" pitchFamily="34" charset="0"/>
              <a:cs typeface="DIN Pro Medium" panose="020B0604020101020102" pitchFamily="34" charset="0"/>
            </a:endParaRPr>
          </a:p>
        </p:txBody>
      </p:sp>
      <p:sp>
        <p:nvSpPr>
          <p:cNvPr id="35" name="object 39"/>
          <p:cNvSpPr/>
          <p:nvPr/>
        </p:nvSpPr>
        <p:spPr>
          <a:xfrm>
            <a:off x="6875070" y="6437956"/>
            <a:ext cx="144780" cy="141731"/>
          </a:xfrm>
          <a:prstGeom prst="rect">
            <a:avLst/>
          </a:prstGeom>
          <a:blipFill>
            <a:blip r:embed="rId9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40"/>
          <p:cNvSpPr txBox="1"/>
          <p:nvPr/>
        </p:nvSpPr>
        <p:spPr>
          <a:xfrm>
            <a:off x="11410379" y="7339635"/>
            <a:ext cx="739795" cy="19813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200" b="1" spc="-10" dirty="0">
                <a:latin typeface="DIN Pro Medium" panose="020B0604020101020102" pitchFamily="34" charset="0"/>
                <a:cs typeface="DIN Pro Medium" panose="020B0604020101020102" pitchFamily="34" charset="0"/>
              </a:rPr>
              <a:t>Ула</a:t>
            </a:r>
            <a:r>
              <a:rPr sz="1200" b="1" spc="-5" dirty="0">
                <a:latin typeface="DIN Pro Medium" panose="020B0604020101020102" pitchFamily="34" charset="0"/>
                <a:cs typeface="DIN Pro Medium" panose="020B0604020101020102" pitchFamily="34" charset="0"/>
              </a:rPr>
              <a:t>н-</a:t>
            </a:r>
            <a:r>
              <a:rPr sz="1200" b="1" spc="-10" dirty="0">
                <a:latin typeface="DIN Pro Medium" panose="020B0604020101020102" pitchFamily="34" charset="0"/>
                <a:cs typeface="DIN Pro Medium" panose="020B0604020101020102" pitchFamily="34" charset="0"/>
              </a:rPr>
              <a:t>У</a:t>
            </a:r>
            <a:r>
              <a:rPr sz="1200" b="1" dirty="0">
                <a:latin typeface="DIN Pro Medium" panose="020B0604020101020102" pitchFamily="34" charset="0"/>
                <a:cs typeface="DIN Pro Medium" panose="020B0604020101020102" pitchFamily="34" charset="0"/>
              </a:rPr>
              <a:t>дэ</a:t>
            </a:r>
            <a:endParaRPr sz="1200" dirty="0">
              <a:latin typeface="DIN Pro Medium" panose="020B0604020101020102" pitchFamily="34" charset="0"/>
              <a:cs typeface="DIN Pro Medium" panose="020B0604020101020102" pitchFamily="34" charset="0"/>
            </a:endParaRPr>
          </a:p>
        </p:txBody>
      </p:sp>
      <p:sp>
        <p:nvSpPr>
          <p:cNvPr id="37" name="object 41"/>
          <p:cNvSpPr/>
          <p:nvPr/>
        </p:nvSpPr>
        <p:spPr>
          <a:xfrm>
            <a:off x="11230167" y="7342860"/>
            <a:ext cx="144779" cy="141731"/>
          </a:xfrm>
          <a:prstGeom prst="rect">
            <a:avLst/>
          </a:prstGeom>
          <a:blipFill>
            <a:blip r:embed="rId10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Прямоугольник 1"/>
          <p:cNvSpPr/>
          <p:nvPr/>
        </p:nvSpPr>
        <p:spPr>
          <a:xfrm>
            <a:off x="4809964" y="5040630"/>
            <a:ext cx="1454766" cy="566370"/>
          </a:xfrm>
          <a:prstGeom prst="rect">
            <a:avLst/>
          </a:prstGeom>
          <a:solidFill>
            <a:srgbClr val="7CB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object 42"/>
          <p:cNvSpPr txBox="1"/>
          <p:nvPr/>
        </p:nvSpPr>
        <p:spPr>
          <a:xfrm>
            <a:off x="8278894" y="6280630"/>
            <a:ext cx="507449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DIN Pro Medium" panose="020B0604020101020102" pitchFamily="34" charset="0"/>
                <a:cs typeface="DIN Pro Medium" panose="020B0604020101020102" pitchFamily="34" charset="0"/>
              </a:rPr>
              <a:t>Т</a:t>
            </a:r>
            <a:r>
              <a:rPr sz="1200" b="1" spc="-10" dirty="0">
                <a:latin typeface="DIN Pro Medium" panose="020B0604020101020102" pitchFamily="34" charset="0"/>
                <a:cs typeface="DIN Pro Medium" panose="020B0604020101020102" pitchFamily="34" charset="0"/>
              </a:rPr>
              <a:t>о</a:t>
            </a:r>
            <a:r>
              <a:rPr sz="1200" b="1" dirty="0">
                <a:latin typeface="DIN Pro Medium" panose="020B0604020101020102" pitchFamily="34" charset="0"/>
                <a:cs typeface="DIN Pro Medium" panose="020B0604020101020102" pitchFamily="34" charset="0"/>
              </a:rPr>
              <a:t>м</a:t>
            </a:r>
            <a:r>
              <a:rPr sz="1200" b="1" spc="5" dirty="0">
                <a:latin typeface="DIN Pro Medium" panose="020B0604020101020102" pitchFamily="34" charset="0"/>
                <a:cs typeface="DIN Pro Medium" panose="020B0604020101020102" pitchFamily="34" charset="0"/>
              </a:rPr>
              <a:t>с</a:t>
            </a:r>
            <a:r>
              <a:rPr sz="1200" b="1" dirty="0">
                <a:latin typeface="DIN Pro Medium" panose="020B0604020101020102" pitchFamily="34" charset="0"/>
                <a:cs typeface="DIN Pro Medium" panose="020B0604020101020102" pitchFamily="34" charset="0"/>
              </a:rPr>
              <a:t>к</a:t>
            </a:r>
            <a:endParaRPr sz="1200" dirty="0">
              <a:latin typeface="DIN Pro Medium" panose="020B0604020101020102" pitchFamily="34" charset="0"/>
              <a:cs typeface="DIN Pro Medium" panose="020B0604020101020102" pitchFamily="34" charset="0"/>
            </a:endParaRPr>
          </a:p>
        </p:txBody>
      </p:sp>
      <p:sp>
        <p:nvSpPr>
          <p:cNvPr id="39" name="object 43"/>
          <p:cNvSpPr/>
          <p:nvPr/>
        </p:nvSpPr>
        <p:spPr>
          <a:xfrm>
            <a:off x="8578052" y="6521560"/>
            <a:ext cx="144779" cy="141731"/>
          </a:xfrm>
          <a:prstGeom prst="rect">
            <a:avLst/>
          </a:prstGeom>
          <a:blipFill>
            <a:blip r:embed="rId9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7"/>
          <p:cNvSpPr txBox="1"/>
          <p:nvPr/>
        </p:nvSpPr>
        <p:spPr>
          <a:xfrm>
            <a:off x="5126364" y="5149905"/>
            <a:ext cx="1063152" cy="3212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283655"/>
                </a:solidFill>
                <a:latin typeface="DIN Pro Medium" panose="020B0604020101020102" pitchFamily="34" charset="0"/>
                <a:cs typeface="DIN Pro Medium" panose="020B0604020101020102" pitchFamily="34" charset="0"/>
              </a:rPr>
              <a:t>Москва</a:t>
            </a:r>
            <a:endParaRPr sz="2000" dirty="0">
              <a:solidFill>
                <a:srgbClr val="283655"/>
              </a:solidFill>
              <a:latin typeface="DIN Pro Medium" panose="020B0604020101020102" pitchFamily="34" charset="0"/>
              <a:cs typeface="DIN Pro Medium" panose="020B0604020101020102" pitchFamily="34" charset="0"/>
            </a:endParaRPr>
          </a:p>
        </p:txBody>
      </p:sp>
      <p:sp>
        <p:nvSpPr>
          <p:cNvPr id="18" name="object 22"/>
          <p:cNvSpPr txBox="1"/>
          <p:nvPr/>
        </p:nvSpPr>
        <p:spPr>
          <a:xfrm>
            <a:off x="4865362" y="4615466"/>
            <a:ext cx="1674109" cy="3212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283655"/>
                </a:solidFill>
                <a:latin typeface="DIN Pro Medium" panose="020B0604020101020102" pitchFamily="34" charset="0"/>
                <a:cs typeface="DIN Pro Medium" panose="020B0604020101020102" pitchFamily="34" charset="0"/>
              </a:rPr>
              <a:t>С-Пет</a:t>
            </a:r>
            <a:r>
              <a:rPr sz="2000" b="1" spc="-5" dirty="0">
                <a:solidFill>
                  <a:srgbClr val="283655"/>
                </a:solidFill>
                <a:latin typeface="DIN Pro Medium" panose="020B0604020101020102" pitchFamily="34" charset="0"/>
                <a:cs typeface="DIN Pro Medium" panose="020B0604020101020102" pitchFamily="34" charset="0"/>
              </a:rPr>
              <a:t>ербу</a:t>
            </a:r>
            <a:r>
              <a:rPr sz="2000" b="1" dirty="0">
                <a:solidFill>
                  <a:srgbClr val="283655"/>
                </a:solidFill>
                <a:latin typeface="DIN Pro Medium" panose="020B0604020101020102" pitchFamily="34" charset="0"/>
                <a:cs typeface="DIN Pro Medium" panose="020B0604020101020102" pitchFamily="34" charset="0"/>
              </a:rPr>
              <a:t>рг</a:t>
            </a:r>
            <a:endParaRPr sz="2000" dirty="0">
              <a:solidFill>
                <a:srgbClr val="283655"/>
              </a:solidFill>
              <a:latin typeface="DIN Pro Medium" panose="020B0604020101020102" pitchFamily="34" charset="0"/>
              <a:cs typeface="DIN Pro Medium" panose="020B0604020101020102" pitchFamily="34" charset="0"/>
            </a:endParaRPr>
          </a:p>
        </p:txBody>
      </p:sp>
      <p:sp>
        <p:nvSpPr>
          <p:cNvPr id="21" name="object 25"/>
          <p:cNvSpPr/>
          <p:nvPr/>
        </p:nvSpPr>
        <p:spPr>
          <a:xfrm>
            <a:off x="5057012" y="4410776"/>
            <a:ext cx="194419" cy="190491"/>
          </a:xfrm>
          <a:prstGeom prst="rect">
            <a:avLst/>
          </a:prstGeom>
          <a:blipFill>
            <a:blip r:embed="rId12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</a:blip>
            <a:stretch>
              <a:fillRect/>
            </a:stretch>
          </a:blipFill>
          <a:ln>
            <a:noFill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6"/>
          <p:cNvSpPr/>
          <p:nvPr/>
        </p:nvSpPr>
        <p:spPr>
          <a:xfrm>
            <a:off x="4865362" y="5268735"/>
            <a:ext cx="194418" cy="190491"/>
          </a:xfrm>
          <a:prstGeom prst="rect">
            <a:avLst/>
          </a:prstGeom>
          <a:blipFill>
            <a:blip r:embed="rId12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</a:blip>
            <a:stretch>
              <a:fillRect/>
            </a:stretch>
          </a:blipFill>
          <a:ln>
            <a:noFill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2"/>
          <p:cNvSpPr txBox="1"/>
          <p:nvPr/>
        </p:nvSpPr>
        <p:spPr>
          <a:xfrm>
            <a:off x="8754859" y="6787660"/>
            <a:ext cx="760562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200" b="1" dirty="0">
                <a:latin typeface="DIN Pro Medium" panose="020B0604020101020102" pitchFamily="34" charset="0"/>
                <a:cs typeface="DIN Pro Medium" panose="020B0604020101020102" pitchFamily="34" charset="0"/>
              </a:rPr>
              <a:t>Кемерово</a:t>
            </a:r>
          </a:p>
        </p:txBody>
      </p:sp>
      <p:sp>
        <p:nvSpPr>
          <p:cNvPr id="41" name="object 36"/>
          <p:cNvSpPr txBox="1"/>
          <p:nvPr/>
        </p:nvSpPr>
        <p:spPr>
          <a:xfrm>
            <a:off x="10184656" y="7303537"/>
            <a:ext cx="660568" cy="19813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1200" b="1" spc="-5" dirty="0">
                <a:latin typeface="DIN Pro Medium" panose="020B0604020101020102" pitchFamily="34" charset="0"/>
                <a:cs typeface="DIN Pro Medium" panose="020B0604020101020102" pitchFamily="34" charset="0"/>
              </a:rPr>
              <a:t>Иркутск</a:t>
            </a:r>
          </a:p>
        </p:txBody>
      </p:sp>
      <p:sp>
        <p:nvSpPr>
          <p:cNvPr id="42" name="object 37"/>
          <p:cNvSpPr/>
          <p:nvPr/>
        </p:nvSpPr>
        <p:spPr>
          <a:xfrm>
            <a:off x="10668378" y="7208707"/>
            <a:ext cx="143255" cy="141731"/>
          </a:xfrm>
          <a:prstGeom prst="rect">
            <a:avLst/>
          </a:prstGeom>
          <a:blipFill>
            <a:blip r:embed="rId11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Прямоугольник 42"/>
          <p:cNvSpPr/>
          <p:nvPr/>
        </p:nvSpPr>
        <p:spPr>
          <a:xfrm>
            <a:off x="1324502" y="2252619"/>
            <a:ext cx="464449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3600" dirty="0">
                <a:solidFill>
                  <a:srgbClr val="283655"/>
                </a:solidFill>
                <a:latin typeface="DIN Pro Black" panose="020B0A04020101010102" pitchFamily="34" charset="0"/>
                <a:cs typeface="DIN Pro Black" panose="020B0A04020101010102" pitchFamily="34" charset="0"/>
              </a:rPr>
              <a:t>Россия</a:t>
            </a:r>
            <a:r>
              <a:rPr lang="ru-RU" sz="3600" dirty="0" smtClean="0">
                <a:solidFill>
                  <a:srgbClr val="283655"/>
                </a:solidFill>
                <a:latin typeface="DIN Pro Black" panose="020B0A04020101010102" pitchFamily="34" charset="0"/>
                <a:cs typeface="DIN Pro Black" panose="020B0A04020101010102" pitchFamily="34" charset="0"/>
              </a:rPr>
              <a:t>:</a:t>
            </a:r>
          </a:p>
          <a:p>
            <a:pPr algn="ctr">
              <a:lnSpc>
                <a:spcPct val="80000"/>
              </a:lnSpc>
            </a:pPr>
            <a:r>
              <a:rPr lang="ru-RU" sz="3200" dirty="0">
                <a:solidFill>
                  <a:srgbClr val="283655"/>
                </a:solidFill>
                <a:latin typeface="DIN Pro Cond Medium" panose="020B0606020101010102" pitchFamily="34" charset="-52"/>
                <a:cs typeface="DIN Pro Cond Medium" panose="020B0606020101010102" pitchFamily="34" charset="-52"/>
              </a:rPr>
              <a:t>Население 146 </a:t>
            </a:r>
            <a:r>
              <a:rPr lang="ru-RU" sz="3200" dirty="0" smtClean="0">
                <a:solidFill>
                  <a:srgbClr val="283655"/>
                </a:solidFill>
                <a:latin typeface="DIN Pro Cond Medium" panose="020B0606020101010102" pitchFamily="34" charset="-52"/>
                <a:cs typeface="DIN Pro Cond Medium" panose="020B0606020101010102" pitchFamily="34" charset="-52"/>
              </a:rPr>
              <a:t>млн чел</a:t>
            </a:r>
            <a:r>
              <a:rPr lang="ru-RU" sz="3200" dirty="0">
                <a:solidFill>
                  <a:srgbClr val="283655"/>
                </a:solidFill>
                <a:latin typeface="DIN Pro Cond Medium" panose="020B0606020101010102" pitchFamily="34" charset="-52"/>
                <a:cs typeface="DIN Pro Cond Medium" panose="020B0606020101010102" pitchFamily="34" charset="-52"/>
              </a:rPr>
              <a:t>.</a:t>
            </a:r>
          </a:p>
          <a:p>
            <a:pPr algn="ctr">
              <a:lnSpc>
                <a:spcPct val="80000"/>
              </a:lnSpc>
            </a:pPr>
            <a:r>
              <a:rPr lang="ru-RU" sz="3200" dirty="0">
                <a:solidFill>
                  <a:srgbClr val="283655"/>
                </a:solidFill>
                <a:latin typeface="DIN Pro Cond Medium" panose="020B0606020101010102" pitchFamily="34" charset="-52"/>
                <a:cs typeface="DIN Pro Cond Medium" panose="020B0606020101010102" pitchFamily="34" charset="-52"/>
              </a:rPr>
              <a:t>Площадь около 17,1 </a:t>
            </a:r>
            <a:r>
              <a:rPr lang="ru-RU" sz="3200" dirty="0" smtClean="0">
                <a:solidFill>
                  <a:srgbClr val="283655"/>
                </a:solidFill>
                <a:latin typeface="DIN Pro Cond Medium" panose="020B0606020101010102" pitchFamily="34" charset="-52"/>
                <a:cs typeface="DIN Pro Cond Medium" panose="020B0606020101010102" pitchFamily="34" charset="-52"/>
              </a:rPr>
              <a:t>млн </a:t>
            </a:r>
            <a:r>
              <a:rPr lang="ru-RU" sz="3200" dirty="0" err="1" smtClean="0">
                <a:solidFill>
                  <a:srgbClr val="283655"/>
                </a:solidFill>
                <a:latin typeface="DIN Pro Cond Medium" panose="020B0606020101010102" pitchFamily="34" charset="-52"/>
                <a:cs typeface="DIN Pro Cond Medium" panose="020B0606020101010102" pitchFamily="34" charset="-52"/>
              </a:rPr>
              <a:t>кв.км</a:t>
            </a:r>
            <a:endParaRPr lang="ru-RU" sz="3200" dirty="0">
              <a:solidFill>
                <a:srgbClr val="283655"/>
              </a:solidFill>
              <a:latin typeface="DIN Pro Cond Medium" panose="020B0606020101010102" pitchFamily="34" charset="-52"/>
              <a:cs typeface="DIN Pro Cond Medium" panose="020B0606020101010102" pitchFamily="34" charset="-52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11318474" y="8065471"/>
            <a:ext cx="2272111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80000"/>
              </a:lnSpc>
            </a:pPr>
            <a:r>
              <a:rPr lang="ru-RU" sz="3600" dirty="0" smtClean="0">
                <a:solidFill>
                  <a:srgbClr val="283655"/>
                </a:solidFill>
                <a:latin typeface="DIN Pro Black" panose="020B0A04020101010102" pitchFamily="34" charset="0"/>
                <a:cs typeface="DIN Pro Black" panose="020B0A04020101010102" pitchFamily="34" charset="0"/>
              </a:rPr>
              <a:t>Сибирь:</a:t>
            </a:r>
            <a:endParaRPr lang="ru-RU" sz="3600" dirty="0">
              <a:solidFill>
                <a:srgbClr val="283655"/>
              </a:solidFill>
              <a:latin typeface="DIN Pro Black" panose="020B0A04020101010102" pitchFamily="34" charset="0"/>
              <a:cs typeface="DIN Pro Black" panose="020B0A04020101010102" pitchFamily="34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13590585" y="8091159"/>
            <a:ext cx="3861019" cy="8802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3200" dirty="0" smtClean="0">
                <a:solidFill>
                  <a:srgbClr val="283655"/>
                </a:solidFill>
                <a:latin typeface="DIN Pro Cond Medium" panose="020B0606020101010102" pitchFamily="34" charset="-52"/>
                <a:cs typeface="DIN Pro Cond Medium" panose="020B0606020101010102" pitchFamily="34" charset="-52"/>
              </a:rPr>
              <a:t>Население </a:t>
            </a:r>
            <a:r>
              <a:rPr lang="ru-RU" sz="3200" dirty="0">
                <a:solidFill>
                  <a:srgbClr val="283655"/>
                </a:solidFill>
                <a:latin typeface="DIN Pro Cond Medium" panose="020B0606020101010102" pitchFamily="34" charset="-52"/>
                <a:cs typeface="DIN Pro Cond Medium" panose="020B0606020101010102" pitchFamily="34" charset="-52"/>
              </a:rPr>
              <a:t>40 </a:t>
            </a:r>
            <a:r>
              <a:rPr lang="ru-RU" sz="3200" dirty="0" smtClean="0">
                <a:solidFill>
                  <a:srgbClr val="283655"/>
                </a:solidFill>
                <a:latin typeface="DIN Pro Cond Medium" panose="020B0606020101010102" pitchFamily="34" charset="-52"/>
                <a:cs typeface="DIN Pro Cond Medium" panose="020B0606020101010102" pitchFamily="34" charset="-52"/>
              </a:rPr>
              <a:t>млн чел</a:t>
            </a:r>
            <a:r>
              <a:rPr lang="ru-RU" sz="3200" dirty="0">
                <a:solidFill>
                  <a:srgbClr val="283655"/>
                </a:solidFill>
                <a:latin typeface="DIN Pro Cond Medium" panose="020B0606020101010102" pitchFamily="34" charset="-52"/>
                <a:cs typeface="DIN Pro Cond Medium" panose="020B0606020101010102" pitchFamily="34" charset="-52"/>
              </a:rPr>
              <a:t>.</a:t>
            </a:r>
          </a:p>
          <a:p>
            <a:pPr>
              <a:lnSpc>
                <a:spcPct val="80000"/>
              </a:lnSpc>
            </a:pPr>
            <a:r>
              <a:rPr lang="ru-RU" sz="3200" dirty="0">
                <a:solidFill>
                  <a:srgbClr val="283655"/>
                </a:solidFill>
                <a:latin typeface="DIN Pro Cond Medium" panose="020B0606020101010102" pitchFamily="34" charset="-52"/>
                <a:cs typeface="DIN Pro Cond Medium" panose="020B0606020101010102" pitchFamily="34" charset="-52"/>
              </a:rPr>
              <a:t>Площадь 13,1 </a:t>
            </a:r>
            <a:r>
              <a:rPr lang="ru-RU" sz="3200" dirty="0" smtClean="0">
                <a:solidFill>
                  <a:srgbClr val="283655"/>
                </a:solidFill>
                <a:latin typeface="DIN Pro Cond Medium" panose="020B0606020101010102" pitchFamily="34" charset="-52"/>
                <a:cs typeface="DIN Pro Cond Medium" panose="020B0606020101010102" pitchFamily="34" charset="-52"/>
              </a:rPr>
              <a:t>млн </a:t>
            </a:r>
            <a:r>
              <a:rPr lang="ru-RU" sz="3200" dirty="0" err="1" smtClean="0">
                <a:solidFill>
                  <a:srgbClr val="283655"/>
                </a:solidFill>
                <a:latin typeface="DIN Pro Cond Medium" panose="020B0606020101010102" pitchFamily="34" charset="-52"/>
                <a:cs typeface="DIN Pro Cond Medium" panose="020B0606020101010102" pitchFamily="34" charset="-52"/>
              </a:rPr>
              <a:t>кв.км</a:t>
            </a:r>
            <a:endParaRPr lang="ru-RU" sz="3200" dirty="0">
              <a:solidFill>
                <a:srgbClr val="283655"/>
              </a:solidFill>
              <a:latin typeface="DIN Pro Cond Medium" panose="020B0606020101010102" pitchFamily="34" charset="-52"/>
              <a:cs typeface="DIN Pro Cond Medium" panose="020B0606020101010102" pitchFamily="34" charset="-52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3038543" y="8680933"/>
            <a:ext cx="10552042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3600" dirty="0">
                <a:solidFill>
                  <a:srgbClr val="283655"/>
                </a:solidFill>
                <a:latin typeface="DIN Pro Cond Bold" panose="020B0806020101010102" pitchFamily="34" charset="-52"/>
                <a:cs typeface="DIN Pro Cond Bold" panose="020B0806020101010102" pitchFamily="34" charset="-52"/>
              </a:rPr>
              <a:t>Новосибирск </a:t>
            </a:r>
            <a:r>
              <a:rPr lang="ru-RU" sz="3600" dirty="0">
                <a:solidFill>
                  <a:srgbClr val="283655"/>
                </a:solidFill>
                <a:latin typeface="DIN Pro Cond Medium" panose="020B0606020101010102" pitchFamily="34" charset="-52"/>
                <a:cs typeface="DIN Pro Cond Medium" panose="020B0606020101010102" pitchFamily="34" charset="-52"/>
              </a:rPr>
              <a:t>– столица Сибири, географический центр </a:t>
            </a:r>
            <a:r>
              <a:rPr lang="ru-RU" sz="3600" dirty="0" smtClean="0">
                <a:solidFill>
                  <a:srgbClr val="283655"/>
                </a:solidFill>
                <a:latin typeface="DIN Pro Cond Medium" panose="020B0606020101010102" pitchFamily="34" charset="-52"/>
                <a:cs typeface="DIN Pro Cond Medium" panose="020B0606020101010102" pitchFamily="34" charset="-52"/>
              </a:rPr>
              <a:t>России.</a:t>
            </a:r>
            <a:endParaRPr lang="ru-RU" sz="3600" dirty="0">
              <a:solidFill>
                <a:srgbClr val="283655"/>
              </a:solidFill>
              <a:latin typeface="DIN Pro Cond Medium" panose="020B0606020101010102" pitchFamily="34" charset="-52"/>
              <a:cs typeface="DIN Pro Cond Medium" panose="020B0606020101010102" pitchFamily="34" charset="-52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4350886" y="9306538"/>
            <a:ext cx="779928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3600" dirty="0">
                <a:solidFill>
                  <a:srgbClr val="283655"/>
                </a:solidFill>
                <a:latin typeface="DIN Pro Cond Bold" panose="020B0806020101010102" pitchFamily="34" charset="-52"/>
                <a:cs typeface="DIN Pro Cond Bold" panose="020B0806020101010102" pitchFamily="34" charset="-52"/>
              </a:rPr>
              <a:t>Сибирское отделение РАН создано в 1957 году.</a:t>
            </a:r>
          </a:p>
        </p:txBody>
      </p:sp>
    </p:spTree>
    <p:extLst>
      <p:ext uri="{BB962C8B-B14F-4D97-AF65-F5344CB8AC3E}">
        <p14:creationId xmlns:p14="http://schemas.microsoft.com/office/powerpoint/2010/main" val="516589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4">
            <a:extLst>
              <a:ext uri="{FF2B5EF4-FFF2-40B4-BE49-F238E27FC236}">
                <a16:creationId xmlns:a16="http://schemas.microsoft.com/office/drawing/2014/main" id="{8CC809FF-33DC-4B8C-964C-6D0D1697AAEF}"/>
              </a:ext>
            </a:extLst>
          </p:cNvPr>
          <p:cNvSpPr txBox="1"/>
          <p:nvPr/>
        </p:nvSpPr>
        <p:spPr>
          <a:xfrm>
            <a:off x="3100751" y="491058"/>
            <a:ext cx="13773920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ru-RU" sz="6000" dirty="0" smtClean="0">
                <a:solidFill>
                  <a:srgbClr val="283655"/>
                </a:solidFill>
                <a:latin typeface="DIN Pro Cond Bold" panose="020B0806020101010102" pitchFamily="34" charset="-52"/>
                <a:cs typeface="DIN Pro Cond Bold" panose="020B0806020101010102" pitchFamily="34" charset="-52"/>
              </a:rPr>
              <a:t>МАСШТАБ ВЫСШЕЙ ШКОЛЫ</a:t>
            </a:r>
            <a:endParaRPr lang="ru-RU" sz="4800" dirty="0">
              <a:solidFill>
                <a:srgbClr val="283655"/>
              </a:solidFill>
              <a:latin typeface="DIN Pro Cond Bold" panose="020B0806020101010102" pitchFamily="34" charset="-52"/>
              <a:cs typeface="DIN Pro Cond Bold" panose="020B0806020101010102" pitchFamily="34" charset="-52"/>
            </a:endParaRPr>
          </a:p>
        </p:txBody>
      </p:sp>
      <p:sp>
        <p:nvSpPr>
          <p:cNvPr id="8" name="Шестиугольник 7">
            <a:extLst>
              <a:ext uri="{FF2B5EF4-FFF2-40B4-BE49-F238E27FC236}">
                <a16:creationId xmlns:a16="http://schemas.microsoft.com/office/drawing/2014/main" id="{39DF3962-E78E-4E2B-94EB-252FF97B90EF}"/>
              </a:ext>
            </a:extLst>
          </p:cNvPr>
          <p:cNvSpPr/>
          <p:nvPr/>
        </p:nvSpPr>
        <p:spPr>
          <a:xfrm rot="5400000">
            <a:off x="2361061" y="1577837"/>
            <a:ext cx="2025245" cy="1699760"/>
          </a:xfrm>
          <a:prstGeom prst="hexagon">
            <a:avLst/>
          </a:prstGeom>
          <a:solidFill>
            <a:srgbClr val="D09E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EF2E1C0-7B2E-43E7-B4A0-A2EDA2EA0A6D}"/>
              </a:ext>
            </a:extLst>
          </p:cNvPr>
          <p:cNvSpPr txBox="1"/>
          <p:nvPr/>
        </p:nvSpPr>
        <p:spPr>
          <a:xfrm>
            <a:off x="4437002" y="1939908"/>
            <a:ext cx="551373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4000" dirty="0" smtClean="0">
                <a:solidFill>
                  <a:srgbClr val="1A2336"/>
                </a:solidFill>
                <a:latin typeface="DIN Pro Cond Bold" panose="020B0806020101010102" pitchFamily="34" charset="-52"/>
                <a:cs typeface="DIN Pro Cond Bold" panose="020B0806020101010102" pitchFamily="34" charset="-52"/>
              </a:rPr>
              <a:t>ВЫСШИХ УЧЕБНЫХ ЗАВЕДЕНИЯ </a:t>
            </a:r>
            <a:r>
              <a:rPr lang="ru-RU" sz="3200" dirty="0" smtClean="0">
                <a:solidFill>
                  <a:srgbClr val="1A2336"/>
                </a:solidFill>
                <a:latin typeface="DIN Pro Cond Bold" panose="020B0806020101010102" pitchFamily="34" charset="-52"/>
                <a:cs typeface="DIN Pro Cond Bold" panose="020B0806020101010102" pitchFamily="34" charset="-52"/>
              </a:rPr>
              <a:t>(С ФИЛИАЛАМИ)</a:t>
            </a:r>
            <a:endParaRPr lang="ru-RU" sz="3200" dirty="0">
              <a:solidFill>
                <a:srgbClr val="1A2336"/>
              </a:solidFill>
              <a:latin typeface="DIN Pro Cond Bold" panose="020B0806020101010102" pitchFamily="34" charset="-52"/>
              <a:cs typeface="DIN Pro Cond Bold" panose="020B0806020101010102" pitchFamily="34" charset="-52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035B99F-45E5-4045-B037-975A489EB880}"/>
              </a:ext>
            </a:extLst>
          </p:cNvPr>
          <p:cNvSpPr txBox="1"/>
          <p:nvPr/>
        </p:nvSpPr>
        <p:spPr>
          <a:xfrm>
            <a:off x="2549672" y="1927398"/>
            <a:ext cx="1648022" cy="1175706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8800" dirty="0" smtClean="0">
                <a:solidFill>
                  <a:schemeClr val="bg1"/>
                </a:solidFill>
                <a:latin typeface="DIN Pro Cond Bold" panose="020B0806020101010102" pitchFamily="34" charset="-52"/>
                <a:cs typeface="DIN Pro Cond Bold" panose="020B0806020101010102" pitchFamily="34" charset="-52"/>
              </a:rPr>
              <a:t>22</a:t>
            </a:r>
            <a:endParaRPr lang="ru-RU" sz="5400" dirty="0">
              <a:solidFill>
                <a:schemeClr val="bg1"/>
              </a:solidFill>
              <a:latin typeface="DIN Pro Cond Bold" panose="020B0806020101010102" pitchFamily="34" charset="-52"/>
              <a:cs typeface="DIN Pro Cond Bold" panose="020B0806020101010102" pitchFamily="34" charset="-52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EF2E1C0-7B2E-43E7-B4A0-A2EDA2EA0A6D}"/>
              </a:ext>
            </a:extLst>
          </p:cNvPr>
          <p:cNvSpPr txBox="1"/>
          <p:nvPr/>
        </p:nvSpPr>
        <p:spPr>
          <a:xfrm>
            <a:off x="3264557" y="3565524"/>
            <a:ext cx="4091570" cy="4862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3200" dirty="0" smtClean="0">
                <a:solidFill>
                  <a:srgbClr val="1A2336"/>
                </a:solidFill>
                <a:latin typeface="DIN Pro Cond Bold" panose="020B0806020101010102" pitchFamily="34" charset="-52"/>
                <a:cs typeface="DIN Pro Cond Bold" panose="020B0806020101010102" pitchFamily="34" charset="-52"/>
              </a:rPr>
              <a:t>ГОСУДАРСТВЕННЫХ ВУЗОВ</a:t>
            </a:r>
            <a:endParaRPr lang="ru-RU" sz="3200" dirty="0">
              <a:solidFill>
                <a:srgbClr val="1A2336"/>
              </a:solidFill>
              <a:latin typeface="DIN Pro Cond Bold" panose="020B0806020101010102" pitchFamily="34" charset="-52"/>
              <a:cs typeface="DIN Pro Cond Bold" panose="020B0806020101010102" pitchFamily="34" charset="-52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2100305" y="3108633"/>
            <a:ext cx="1073047" cy="1278523"/>
            <a:chOff x="1644753" y="3353266"/>
            <a:chExt cx="1073047" cy="1278523"/>
          </a:xfrm>
        </p:grpSpPr>
        <p:sp>
          <p:nvSpPr>
            <p:cNvPr id="15" name="Шестиугольник 14">
              <a:extLst>
                <a:ext uri="{FF2B5EF4-FFF2-40B4-BE49-F238E27FC236}">
                  <a16:creationId xmlns:a16="http://schemas.microsoft.com/office/drawing/2014/main" id="{39DF3962-E78E-4E2B-94EB-252FF97B90EF}"/>
                </a:ext>
              </a:extLst>
            </p:cNvPr>
            <p:cNvSpPr/>
            <p:nvPr/>
          </p:nvSpPr>
          <p:spPr>
            <a:xfrm rot="5400000">
              <a:off x="1542015" y="3456004"/>
              <a:ext cx="1278523" cy="1073047"/>
            </a:xfrm>
            <a:prstGeom prst="hexagon">
              <a:avLst/>
            </a:prstGeom>
            <a:solidFill>
              <a:srgbClr val="0070C0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035B99F-45E5-4045-B037-975A489EB880}"/>
                </a:ext>
              </a:extLst>
            </p:cNvPr>
            <p:cNvSpPr txBox="1"/>
            <p:nvPr/>
          </p:nvSpPr>
          <p:spPr>
            <a:xfrm>
              <a:off x="1735958" y="3689213"/>
              <a:ext cx="890635" cy="757130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ru-RU" sz="5400" dirty="0" smtClean="0">
                  <a:solidFill>
                    <a:schemeClr val="bg1"/>
                  </a:solidFill>
                  <a:latin typeface="DIN Pro Cond Bold" panose="020B0806020101010102" pitchFamily="34" charset="-52"/>
                  <a:cs typeface="DIN Pro Cond Bold" panose="020B0806020101010102" pitchFamily="34" charset="-52"/>
                </a:rPr>
                <a:t>17</a:t>
              </a:r>
              <a:endParaRPr lang="ru-RU" sz="3200" dirty="0">
                <a:solidFill>
                  <a:schemeClr val="bg1"/>
                </a:solidFill>
                <a:latin typeface="DIN Pro Cond Bold" panose="020B0806020101010102" pitchFamily="34" charset="-52"/>
                <a:cs typeface="DIN Pro Cond Bold" panose="020B0806020101010102" pitchFamily="34" charset="-52"/>
              </a:endParaRP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BEF2E1C0-7B2E-43E7-B4A0-A2EDA2EA0A6D}"/>
              </a:ext>
            </a:extLst>
          </p:cNvPr>
          <p:cNvSpPr txBox="1"/>
          <p:nvPr/>
        </p:nvSpPr>
        <p:spPr>
          <a:xfrm>
            <a:off x="3771199" y="4386932"/>
            <a:ext cx="4091570" cy="8802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3200" dirty="0" smtClean="0">
                <a:solidFill>
                  <a:srgbClr val="1A2336"/>
                </a:solidFill>
                <a:latin typeface="DIN Pro Cond Bold" panose="020B0806020101010102" pitchFamily="34" charset="-52"/>
                <a:cs typeface="DIN Pro Cond Bold" panose="020B0806020101010102" pitchFamily="34" charset="-52"/>
              </a:rPr>
              <a:t>ФИЛИАЛА ГОСУДАРСТВЕННЫХ ВУЗОВ</a:t>
            </a:r>
            <a:endParaRPr lang="ru-RU" sz="3200" dirty="0">
              <a:solidFill>
                <a:srgbClr val="1A2336"/>
              </a:solidFill>
              <a:latin typeface="DIN Pro Cond Bold" panose="020B0806020101010102" pitchFamily="34" charset="-52"/>
              <a:cs typeface="DIN Pro Cond Bold" panose="020B0806020101010102" pitchFamily="34" charset="-52"/>
            </a:endParaRPr>
          </a:p>
        </p:txBody>
      </p:sp>
      <p:grpSp>
        <p:nvGrpSpPr>
          <p:cNvPr id="21" name="Группа 20"/>
          <p:cNvGrpSpPr/>
          <p:nvPr/>
        </p:nvGrpSpPr>
        <p:grpSpPr>
          <a:xfrm>
            <a:off x="2557201" y="4177491"/>
            <a:ext cx="1073047" cy="1278523"/>
            <a:chOff x="1644753" y="3353266"/>
            <a:chExt cx="1073047" cy="1278523"/>
          </a:xfrm>
        </p:grpSpPr>
        <p:sp>
          <p:nvSpPr>
            <p:cNvPr id="22" name="Шестиугольник 21">
              <a:extLst>
                <a:ext uri="{FF2B5EF4-FFF2-40B4-BE49-F238E27FC236}">
                  <a16:creationId xmlns:a16="http://schemas.microsoft.com/office/drawing/2014/main" id="{39DF3962-E78E-4E2B-94EB-252FF97B90EF}"/>
                </a:ext>
              </a:extLst>
            </p:cNvPr>
            <p:cNvSpPr/>
            <p:nvPr/>
          </p:nvSpPr>
          <p:spPr>
            <a:xfrm rot="5400000">
              <a:off x="1542015" y="3456004"/>
              <a:ext cx="1278523" cy="1073047"/>
            </a:xfrm>
            <a:prstGeom prst="hexagon">
              <a:avLst/>
            </a:prstGeom>
            <a:solidFill>
              <a:srgbClr val="0070C0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9035B99F-45E5-4045-B037-975A489EB880}"/>
                </a:ext>
              </a:extLst>
            </p:cNvPr>
            <p:cNvSpPr txBox="1"/>
            <p:nvPr/>
          </p:nvSpPr>
          <p:spPr>
            <a:xfrm>
              <a:off x="1735958" y="3689213"/>
              <a:ext cx="890635" cy="757130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ru-RU" sz="5400" dirty="0" smtClean="0">
                  <a:solidFill>
                    <a:schemeClr val="bg1"/>
                  </a:solidFill>
                  <a:latin typeface="DIN Pro Cond Bold" panose="020B0806020101010102" pitchFamily="34" charset="-52"/>
                  <a:cs typeface="DIN Pro Cond Bold" panose="020B0806020101010102" pitchFamily="34" charset="-52"/>
                </a:rPr>
                <a:t>4</a:t>
              </a:r>
              <a:endParaRPr lang="ru-RU" sz="3200" dirty="0">
                <a:solidFill>
                  <a:schemeClr val="bg1"/>
                </a:solidFill>
                <a:latin typeface="DIN Pro Cond Bold" panose="020B0806020101010102" pitchFamily="34" charset="-52"/>
                <a:cs typeface="DIN Pro Cond Bold" panose="020B0806020101010102" pitchFamily="34" charset="-52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BEF2E1C0-7B2E-43E7-B4A0-A2EDA2EA0A6D}"/>
              </a:ext>
            </a:extLst>
          </p:cNvPr>
          <p:cNvSpPr txBox="1"/>
          <p:nvPr/>
        </p:nvSpPr>
        <p:spPr>
          <a:xfrm>
            <a:off x="3169997" y="5619021"/>
            <a:ext cx="4091570" cy="4862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3200" dirty="0" smtClean="0">
                <a:solidFill>
                  <a:srgbClr val="1A2336"/>
                </a:solidFill>
                <a:latin typeface="DIN Pro Cond Bold" panose="020B0806020101010102" pitchFamily="34" charset="-52"/>
                <a:cs typeface="DIN Pro Cond Bold" panose="020B0806020101010102" pitchFamily="34" charset="-52"/>
              </a:rPr>
              <a:t>НЕГОСУДАРСТВЕННЫЙ ВУЗ</a:t>
            </a:r>
            <a:endParaRPr lang="ru-RU" sz="3200" dirty="0">
              <a:solidFill>
                <a:srgbClr val="1A2336"/>
              </a:solidFill>
              <a:latin typeface="DIN Pro Cond Bold" panose="020B0806020101010102" pitchFamily="34" charset="-52"/>
              <a:cs typeface="DIN Pro Cond Bold" panose="020B0806020101010102" pitchFamily="34" charset="-52"/>
            </a:endParaRPr>
          </a:p>
        </p:txBody>
      </p:sp>
      <p:grpSp>
        <p:nvGrpSpPr>
          <p:cNvPr id="25" name="Группа 24"/>
          <p:cNvGrpSpPr/>
          <p:nvPr/>
        </p:nvGrpSpPr>
        <p:grpSpPr>
          <a:xfrm>
            <a:off x="2005745" y="5173336"/>
            <a:ext cx="1073047" cy="1278523"/>
            <a:chOff x="1644753" y="3353266"/>
            <a:chExt cx="1073047" cy="1278523"/>
          </a:xfrm>
        </p:grpSpPr>
        <p:sp>
          <p:nvSpPr>
            <p:cNvPr id="26" name="Шестиугольник 25">
              <a:extLst>
                <a:ext uri="{FF2B5EF4-FFF2-40B4-BE49-F238E27FC236}">
                  <a16:creationId xmlns:a16="http://schemas.microsoft.com/office/drawing/2014/main" id="{39DF3962-E78E-4E2B-94EB-252FF97B90EF}"/>
                </a:ext>
              </a:extLst>
            </p:cNvPr>
            <p:cNvSpPr/>
            <p:nvPr/>
          </p:nvSpPr>
          <p:spPr>
            <a:xfrm rot="5400000">
              <a:off x="1542015" y="3456004"/>
              <a:ext cx="1278523" cy="1073047"/>
            </a:xfrm>
            <a:prstGeom prst="hexagon">
              <a:avLst/>
            </a:prstGeom>
            <a:solidFill>
              <a:srgbClr val="0070C0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9035B99F-45E5-4045-B037-975A489EB880}"/>
                </a:ext>
              </a:extLst>
            </p:cNvPr>
            <p:cNvSpPr txBox="1"/>
            <p:nvPr/>
          </p:nvSpPr>
          <p:spPr>
            <a:xfrm>
              <a:off x="1735958" y="3689213"/>
              <a:ext cx="890635" cy="757130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ru-RU" sz="5400" dirty="0" smtClean="0">
                  <a:solidFill>
                    <a:schemeClr val="bg1"/>
                  </a:solidFill>
                  <a:latin typeface="DIN Pro Cond Bold" panose="020B0806020101010102" pitchFamily="34" charset="-52"/>
                  <a:cs typeface="DIN Pro Cond Bold" panose="020B0806020101010102" pitchFamily="34" charset="-52"/>
                </a:rPr>
                <a:t>1</a:t>
              </a:r>
              <a:endParaRPr lang="ru-RU" sz="3200" dirty="0">
                <a:solidFill>
                  <a:schemeClr val="bg1"/>
                </a:solidFill>
                <a:latin typeface="DIN Pro Cond Bold" panose="020B0806020101010102" pitchFamily="34" charset="-52"/>
                <a:cs typeface="DIN Pro Cond Bold" panose="020B0806020101010102" pitchFamily="34" charset="-52"/>
              </a:endParaRP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BEF2E1C0-7B2E-43E7-B4A0-A2EDA2EA0A6D}"/>
              </a:ext>
            </a:extLst>
          </p:cNvPr>
          <p:cNvSpPr txBox="1"/>
          <p:nvPr/>
        </p:nvSpPr>
        <p:spPr>
          <a:xfrm>
            <a:off x="11826429" y="1862928"/>
            <a:ext cx="5394605" cy="10279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4400" dirty="0" smtClean="0">
                <a:solidFill>
                  <a:srgbClr val="1A2336"/>
                </a:solidFill>
                <a:latin typeface="DIN Pro Cond Bold" panose="020B0806020101010102" pitchFamily="34" charset="-52"/>
                <a:cs typeface="DIN Pro Cond Bold" panose="020B0806020101010102" pitchFamily="34" charset="-52"/>
              </a:rPr>
              <a:t>студентов</a:t>
            </a:r>
          </a:p>
          <a:p>
            <a:pPr>
              <a:lnSpc>
                <a:spcPct val="80000"/>
              </a:lnSpc>
            </a:pPr>
            <a:r>
              <a:rPr lang="ru-RU" sz="3200" dirty="0">
                <a:solidFill>
                  <a:srgbClr val="1A2336"/>
                </a:solidFill>
                <a:latin typeface="DIN Pro Cond Medium" panose="020B0606020101010102" pitchFamily="34" charset="-52"/>
                <a:cs typeface="DIN Pro Cond Medium" panose="020B0606020101010102" pitchFamily="34" charset="-52"/>
              </a:rPr>
              <a:t>обучается </a:t>
            </a:r>
            <a:r>
              <a:rPr lang="ru-RU" sz="3200" dirty="0" smtClean="0">
                <a:solidFill>
                  <a:srgbClr val="1A2336"/>
                </a:solidFill>
                <a:latin typeface="DIN Pro Cond Medium" panose="020B0606020101010102" pitchFamily="34" charset="-52"/>
                <a:cs typeface="DIN Pro Cond Medium" panose="020B0606020101010102" pitchFamily="34" charset="-52"/>
              </a:rPr>
              <a:t>в </a:t>
            </a:r>
            <a:r>
              <a:rPr lang="ru-RU" sz="3200" dirty="0">
                <a:solidFill>
                  <a:srgbClr val="1A2336"/>
                </a:solidFill>
                <a:latin typeface="DIN Pro Cond Medium" panose="020B0606020101010102" pitchFamily="34" charset="-52"/>
                <a:cs typeface="DIN Pro Cond Medium" panose="020B0606020101010102" pitchFamily="34" charset="-52"/>
              </a:rPr>
              <a:t>вузах и филиалах области </a:t>
            </a:r>
          </a:p>
        </p:txBody>
      </p:sp>
      <p:grpSp>
        <p:nvGrpSpPr>
          <p:cNvPr id="29" name="Группа 28"/>
          <p:cNvGrpSpPr/>
          <p:nvPr/>
        </p:nvGrpSpPr>
        <p:grpSpPr>
          <a:xfrm>
            <a:off x="9950742" y="1411159"/>
            <a:ext cx="1714135" cy="1939361"/>
            <a:chOff x="1551090" y="3188896"/>
            <a:chExt cx="1502192" cy="1699571"/>
          </a:xfrm>
        </p:grpSpPr>
        <p:sp>
          <p:nvSpPr>
            <p:cNvPr id="30" name="Шестиугольник 29">
              <a:extLst>
                <a:ext uri="{FF2B5EF4-FFF2-40B4-BE49-F238E27FC236}">
                  <a16:creationId xmlns:a16="http://schemas.microsoft.com/office/drawing/2014/main" id="{39DF3962-E78E-4E2B-94EB-252FF97B90EF}"/>
                </a:ext>
              </a:extLst>
            </p:cNvPr>
            <p:cNvSpPr/>
            <p:nvPr/>
          </p:nvSpPr>
          <p:spPr>
            <a:xfrm rot="5400000">
              <a:off x="1490283" y="3325468"/>
              <a:ext cx="1699571" cy="1426427"/>
            </a:xfrm>
            <a:prstGeom prst="hexagon">
              <a:avLst/>
            </a:prstGeom>
            <a:solidFill>
              <a:srgbClr val="00B050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9035B99F-45E5-4045-B037-975A489EB880}"/>
                </a:ext>
              </a:extLst>
            </p:cNvPr>
            <p:cNvSpPr txBox="1"/>
            <p:nvPr/>
          </p:nvSpPr>
          <p:spPr>
            <a:xfrm>
              <a:off x="1551090" y="3552481"/>
              <a:ext cx="1393090" cy="1073493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ru-RU" sz="6000" dirty="0" smtClean="0">
                  <a:solidFill>
                    <a:schemeClr val="bg1"/>
                  </a:solidFill>
                  <a:latin typeface="DIN Pro Cond Bold" panose="020B0806020101010102" pitchFamily="34" charset="-52"/>
                  <a:cs typeface="DIN Pro Cond Bold" panose="020B0806020101010102" pitchFamily="34" charset="-52"/>
                </a:rPr>
                <a:t>97,9</a:t>
              </a:r>
            </a:p>
            <a:p>
              <a:pPr algn="ctr">
                <a:lnSpc>
                  <a:spcPct val="80000"/>
                </a:lnSpc>
              </a:pPr>
              <a:r>
                <a:rPr lang="ru-RU" sz="3200" dirty="0" smtClean="0">
                  <a:solidFill>
                    <a:schemeClr val="bg1"/>
                  </a:solidFill>
                  <a:latin typeface="DIN Pro Cond Bold" panose="020B0806020101010102" pitchFamily="34" charset="-52"/>
                  <a:cs typeface="DIN Pro Cond Bold" panose="020B0806020101010102" pitchFamily="34" charset="-52"/>
                </a:rPr>
                <a:t>тыс.</a:t>
              </a:r>
              <a:endParaRPr lang="ru-RU" sz="1600" dirty="0">
                <a:solidFill>
                  <a:schemeClr val="bg1"/>
                </a:solidFill>
                <a:latin typeface="DIN Pro Cond Bold" panose="020B0806020101010102" pitchFamily="34" charset="-52"/>
                <a:cs typeface="DIN Pro Cond Bold" panose="020B0806020101010102" pitchFamily="34" charset="-52"/>
              </a:endParaRP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BEF2E1C0-7B2E-43E7-B4A0-A2EDA2EA0A6D}"/>
              </a:ext>
            </a:extLst>
          </p:cNvPr>
          <p:cNvSpPr txBox="1"/>
          <p:nvPr/>
        </p:nvSpPr>
        <p:spPr>
          <a:xfrm>
            <a:off x="10957598" y="3482294"/>
            <a:ext cx="512068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4000" dirty="0">
                <a:solidFill>
                  <a:srgbClr val="1A2336"/>
                </a:solidFill>
                <a:latin typeface="DIN Pro Cond Bold" panose="020B0806020101010102" pitchFamily="34" charset="-52"/>
                <a:cs typeface="DIN Pro Cond Bold" panose="020B0806020101010102" pitchFamily="34" charset="-52"/>
              </a:rPr>
              <a:t>аспирантов и магистрантов</a:t>
            </a:r>
            <a:endParaRPr lang="ru-RU" sz="3200" dirty="0">
              <a:solidFill>
                <a:srgbClr val="1A2336"/>
              </a:solidFill>
              <a:latin typeface="DIN Pro Cond Medium" panose="020B0606020101010102" pitchFamily="34" charset="-52"/>
              <a:cs typeface="DIN Pro Cond Medium" panose="020B0606020101010102" pitchFamily="34" charset="-52"/>
            </a:endParaRPr>
          </a:p>
        </p:txBody>
      </p:sp>
      <p:grpSp>
        <p:nvGrpSpPr>
          <p:cNvPr id="33" name="Группа 32"/>
          <p:cNvGrpSpPr/>
          <p:nvPr/>
        </p:nvGrpSpPr>
        <p:grpSpPr>
          <a:xfrm>
            <a:off x="9345706" y="3016447"/>
            <a:ext cx="1611891" cy="1496701"/>
            <a:chOff x="1438278" y="3188897"/>
            <a:chExt cx="1441542" cy="1338526"/>
          </a:xfrm>
        </p:grpSpPr>
        <p:sp>
          <p:nvSpPr>
            <p:cNvPr id="34" name="Шестиугольник 33">
              <a:extLst>
                <a:ext uri="{FF2B5EF4-FFF2-40B4-BE49-F238E27FC236}">
                  <a16:creationId xmlns:a16="http://schemas.microsoft.com/office/drawing/2014/main" id="{39DF3962-E78E-4E2B-94EB-252FF97B90EF}"/>
                </a:ext>
              </a:extLst>
            </p:cNvPr>
            <p:cNvSpPr/>
            <p:nvPr/>
          </p:nvSpPr>
          <p:spPr>
            <a:xfrm rot="5400000">
              <a:off x="1519295" y="3296456"/>
              <a:ext cx="1338526" cy="1123407"/>
            </a:xfrm>
            <a:prstGeom prst="hexagon">
              <a:avLst/>
            </a:prstGeom>
            <a:solidFill>
              <a:srgbClr val="0070C0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9035B99F-45E5-4045-B037-975A489EB880}"/>
                </a:ext>
              </a:extLst>
            </p:cNvPr>
            <p:cNvSpPr txBox="1"/>
            <p:nvPr/>
          </p:nvSpPr>
          <p:spPr>
            <a:xfrm>
              <a:off x="1438278" y="3374302"/>
              <a:ext cx="1441542" cy="985395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ru-RU" sz="5400" dirty="0" smtClean="0">
                  <a:solidFill>
                    <a:schemeClr val="bg1"/>
                  </a:solidFill>
                  <a:latin typeface="DIN Pro Cond Bold" panose="020B0806020101010102" pitchFamily="34" charset="-52"/>
                  <a:cs typeface="DIN Pro Cond Bold" panose="020B0806020101010102" pitchFamily="34" charset="-52"/>
                </a:rPr>
                <a:t>3</a:t>
              </a:r>
            </a:p>
            <a:p>
              <a:pPr algn="ctr">
                <a:lnSpc>
                  <a:spcPct val="80000"/>
                </a:lnSpc>
              </a:pPr>
              <a:r>
                <a:rPr lang="ru-RU" sz="2800" dirty="0" smtClean="0">
                  <a:solidFill>
                    <a:schemeClr val="bg1"/>
                  </a:solidFill>
                  <a:latin typeface="DIN Pro Cond Bold" panose="020B0806020101010102" pitchFamily="34" charset="-52"/>
                  <a:cs typeface="DIN Pro Cond Bold" panose="020B0806020101010102" pitchFamily="34" charset="-52"/>
                </a:rPr>
                <a:t>тыс.</a:t>
              </a:r>
              <a:endParaRPr lang="ru-RU" sz="1400" dirty="0">
                <a:solidFill>
                  <a:schemeClr val="bg1"/>
                </a:solidFill>
                <a:latin typeface="DIN Pro Cond Bold" panose="020B0806020101010102" pitchFamily="34" charset="-52"/>
                <a:cs typeface="DIN Pro Cond Bold" panose="020B0806020101010102" pitchFamily="34" charset="-52"/>
              </a:endParaRPr>
            </a:p>
          </p:txBody>
        </p:sp>
      </p:grpSp>
      <p:grpSp>
        <p:nvGrpSpPr>
          <p:cNvPr id="37" name="Группа 36"/>
          <p:cNvGrpSpPr/>
          <p:nvPr/>
        </p:nvGrpSpPr>
        <p:grpSpPr>
          <a:xfrm>
            <a:off x="2621377" y="6323968"/>
            <a:ext cx="1950044" cy="2121588"/>
            <a:chOff x="1521606" y="3188896"/>
            <a:chExt cx="1950044" cy="2121588"/>
          </a:xfrm>
        </p:grpSpPr>
        <p:sp>
          <p:nvSpPr>
            <p:cNvPr id="38" name="Шестиугольник 37">
              <a:extLst>
                <a:ext uri="{FF2B5EF4-FFF2-40B4-BE49-F238E27FC236}">
                  <a16:creationId xmlns:a16="http://schemas.microsoft.com/office/drawing/2014/main" id="{39DF3962-E78E-4E2B-94EB-252FF97B90EF}"/>
                </a:ext>
              </a:extLst>
            </p:cNvPr>
            <p:cNvSpPr/>
            <p:nvPr/>
          </p:nvSpPr>
          <p:spPr>
            <a:xfrm rot="5400000">
              <a:off x="1456370" y="3359380"/>
              <a:ext cx="2121588" cy="1780620"/>
            </a:xfrm>
            <a:prstGeom prst="hexagon">
              <a:avLst/>
            </a:prstGeom>
            <a:solidFill>
              <a:srgbClr val="7030A0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9035B99F-45E5-4045-B037-975A489EB880}"/>
                </a:ext>
              </a:extLst>
            </p:cNvPr>
            <p:cNvSpPr txBox="1"/>
            <p:nvPr/>
          </p:nvSpPr>
          <p:spPr>
            <a:xfrm>
              <a:off x="1521606" y="3907518"/>
              <a:ext cx="1950044" cy="757130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ru-RU" sz="5400" dirty="0" smtClean="0">
                  <a:solidFill>
                    <a:schemeClr val="bg1"/>
                  </a:solidFill>
                  <a:latin typeface="DIN Pro Cond Bold" panose="020B0806020101010102" pitchFamily="34" charset="-52"/>
                  <a:cs typeface="DIN Pro Cond Bold" panose="020B0806020101010102" pitchFamily="34" charset="-52"/>
                </a:rPr>
                <a:t>15 881</a:t>
              </a:r>
              <a:endParaRPr lang="ru-RU" sz="1400" dirty="0">
                <a:solidFill>
                  <a:schemeClr val="bg1"/>
                </a:solidFill>
                <a:latin typeface="DIN Pro Cond Bold" panose="020B0806020101010102" pitchFamily="34" charset="-52"/>
                <a:cs typeface="DIN Pro Cond Bold" panose="020B0806020101010102" pitchFamily="34" charset="-52"/>
              </a:endParaRPr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BEF2E1C0-7B2E-43E7-B4A0-A2EDA2EA0A6D}"/>
              </a:ext>
            </a:extLst>
          </p:cNvPr>
          <p:cNvSpPr txBox="1"/>
          <p:nvPr/>
        </p:nvSpPr>
        <p:spPr>
          <a:xfrm>
            <a:off x="11540380" y="4680176"/>
            <a:ext cx="512068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4000" dirty="0">
                <a:solidFill>
                  <a:srgbClr val="1A2336"/>
                </a:solidFill>
                <a:latin typeface="DIN Pro Cond Bold" panose="020B0806020101010102" pitchFamily="34" charset="-52"/>
                <a:cs typeface="DIN Pro Cond Bold" panose="020B0806020101010102" pitchFamily="34" charset="-52"/>
              </a:rPr>
              <a:t>иностранных студентов</a:t>
            </a:r>
            <a:endParaRPr lang="ru-RU" sz="3200" dirty="0">
              <a:solidFill>
                <a:srgbClr val="1A2336"/>
              </a:solidFill>
              <a:latin typeface="DIN Pro Cond Medium" panose="020B0606020101010102" pitchFamily="34" charset="-52"/>
              <a:cs typeface="DIN Pro Cond Medium" panose="020B0606020101010102" pitchFamily="34" charset="-52"/>
            </a:endParaRPr>
          </a:p>
        </p:txBody>
      </p:sp>
      <p:grpSp>
        <p:nvGrpSpPr>
          <p:cNvPr id="41" name="Группа 40"/>
          <p:cNvGrpSpPr/>
          <p:nvPr/>
        </p:nvGrpSpPr>
        <p:grpSpPr>
          <a:xfrm>
            <a:off x="10043284" y="4214329"/>
            <a:ext cx="1501629" cy="1496701"/>
            <a:chOff x="1540942" y="3188897"/>
            <a:chExt cx="1342933" cy="1338526"/>
          </a:xfrm>
        </p:grpSpPr>
        <p:sp>
          <p:nvSpPr>
            <p:cNvPr id="42" name="Шестиугольник 41">
              <a:extLst>
                <a:ext uri="{FF2B5EF4-FFF2-40B4-BE49-F238E27FC236}">
                  <a16:creationId xmlns:a16="http://schemas.microsoft.com/office/drawing/2014/main" id="{39DF3962-E78E-4E2B-94EB-252FF97B90EF}"/>
                </a:ext>
              </a:extLst>
            </p:cNvPr>
            <p:cNvSpPr/>
            <p:nvPr/>
          </p:nvSpPr>
          <p:spPr>
            <a:xfrm rot="5400000">
              <a:off x="1519295" y="3296456"/>
              <a:ext cx="1338526" cy="1123407"/>
            </a:xfrm>
            <a:prstGeom prst="hexagon">
              <a:avLst/>
            </a:prstGeom>
            <a:solidFill>
              <a:srgbClr val="0070C0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9035B99F-45E5-4045-B037-975A489EB880}"/>
                </a:ext>
              </a:extLst>
            </p:cNvPr>
            <p:cNvSpPr txBox="1"/>
            <p:nvPr/>
          </p:nvSpPr>
          <p:spPr>
            <a:xfrm>
              <a:off x="1540942" y="3622624"/>
              <a:ext cx="1342933" cy="611055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ru-RU" sz="4800" dirty="0" smtClean="0">
                  <a:solidFill>
                    <a:schemeClr val="bg1"/>
                  </a:solidFill>
                  <a:latin typeface="DIN Pro Cond Bold" panose="020B0806020101010102" pitchFamily="34" charset="-52"/>
                  <a:cs typeface="DIN Pro Cond Bold" panose="020B0806020101010102" pitchFamily="34" charset="-52"/>
                </a:rPr>
                <a:t>9050</a:t>
              </a:r>
              <a:endParaRPr lang="ru-RU" sz="1200" dirty="0">
                <a:solidFill>
                  <a:schemeClr val="bg1"/>
                </a:solidFill>
                <a:latin typeface="DIN Pro Cond Bold" panose="020B0806020101010102" pitchFamily="34" charset="-52"/>
                <a:cs typeface="DIN Pro Cond Bold" panose="020B0806020101010102" pitchFamily="34" charset="-52"/>
              </a:endParaRP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BEF2E1C0-7B2E-43E7-B4A0-A2EDA2EA0A6D}"/>
              </a:ext>
            </a:extLst>
          </p:cNvPr>
          <p:cNvSpPr txBox="1"/>
          <p:nvPr/>
        </p:nvSpPr>
        <p:spPr>
          <a:xfrm>
            <a:off x="4693675" y="6681210"/>
            <a:ext cx="3043592" cy="23575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4000" dirty="0" smtClean="0">
                <a:solidFill>
                  <a:srgbClr val="1A2336"/>
                </a:solidFill>
                <a:latin typeface="DIN Pro Cond Bold" panose="020B0806020101010102" pitchFamily="34" charset="-52"/>
                <a:cs typeface="DIN Pro Cond Bold" panose="020B0806020101010102" pitchFamily="34" charset="-52"/>
              </a:rPr>
              <a:t>количество </a:t>
            </a:r>
            <a:r>
              <a:rPr lang="ru-RU" sz="4000" dirty="0">
                <a:solidFill>
                  <a:srgbClr val="1A2336"/>
                </a:solidFill>
                <a:latin typeface="DIN Pro Cond Bold" panose="020B0806020101010102" pitchFamily="34" charset="-52"/>
                <a:cs typeface="DIN Pro Cond Bold" panose="020B0806020101010102" pitchFamily="34" charset="-52"/>
              </a:rPr>
              <a:t>бюджетных мест в </a:t>
            </a:r>
            <a:r>
              <a:rPr lang="ru-RU" sz="4000" dirty="0" smtClean="0">
                <a:solidFill>
                  <a:srgbClr val="1A2336"/>
                </a:solidFill>
                <a:latin typeface="DIN Pro Cond Bold" panose="020B0806020101010102" pitchFamily="34" charset="-52"/>
                <a:cs typeface="DIN Pro Cond Bold" panose="020B0806020101010102" pitchFamily="34" charset="-52"/>
              </a:rPr>
              <a:t>вузах</a:t>
            </a:r>
          </a:p>
          <a:p>
            <a:pPr>
              <a:lnSpc>
                <a:spcPct val="80000"/>
              </a:lnSpc>
            </a:pPr>
            <a:r>
              <a:rPr lang="ru-RU" sz="3200" dirty="0" smtClean="0">
                <a:solidFill>
                  <a:srgbClr val="1A2336"/>
                </a:solidFill>
                <a:latin typeface="DIN Pro Cond Medium" panose="020B0606020101010102" pitchFamily="34" charset="-52"/>
                <a:cs typeface="DIN Pro Cond Medium" panose="020B0606020101010102" pitchFamily="34" charset="-52"/>
              </a:rPr>
              <a:t>для </a:t>
            </a:r>
            <a:r>
              <a:rPr lang="ru-RU" sz="3200" dirty="0">
                <a:solidFill>
                  <a:srgbClr val="1A2336"/>
                </a:solidFill>
                <a:latin typeface="DIN Pro Cond Medium" panose="020B0606020101010102" pitchFamily="34" charset="-52"/>
                <a:cs typeface="DIN Pro Cond Medium" panose="020B0606020101010102" pitchFamily="34" charset="-52"/>
              </a:rPr>
              <a:t>поступления в 2022 г.</a:t>
            </a:r>
            <a:endParaRPr lang="ru-RU" sz="2400" dirty="0">
              <a:solidFill>
                <a:srgbClr val="1A2336"/>
              </a:solidFill>
              <a:latin typeface="DIN Pro Cond Medium" panose="020B0606020101010102" pitchFamily="34" charset="-52"/>
              <a:cs typeface="DIN Pro Cond Medium" panose="020B0606020101010102" pitchFamily="34" charset="-52"/>
            </a:endParaRPr>
          </a:p>
        </p:txBody>
      </p:sp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D20FA105-B745-447A-A9BE-272C36396CD3}"/>
              </a:ext>
            </a:extLst>
          </p:cNvPr>
          <p:cNvGrpSpPr/>
          <p:nvPr/>
        </p:nvGrpSpPr>
        <p:grpSpPr>
          <a:xfrm>
            <a:off x="11051236" y="5445123"/>
            <a:ext cx="6429940" cy="2012113"/>
            <a:chOff x="3795969" y="3545172"/>
            <a:chExt cx="6429940" cy="2012113"/>
          </a:xfrm>
        </p:grpSpPr>
        <p:sp>
          <p:nvSpPr>
            <p:cNvPr id="46" name="Шестиугольник 45">
              <a:extLst>
                <a:ext uri="{FF2B5EF4-FFF2-40B4-BE49-F238E27FC236}">
                  <a16:creationId xmlns:a16="http://schemas.microsoft.com/office/drawing/2014/main" id="{6367FE56-799F-4351-B0F9-827CDAB8DCEC}"/>
                </a:ext>
              </a:extLst>
            </p:cNvPr>
            <p:cNvSpPr/>
            <p:nvPr/>
          </p:nvSpPr>
          <p:spPr>
            <a:xfrm rot="5400000">
              <a:off x="3701493" y="3696213"/>
              <a:ext cx="2012113" cy="1710032"/>
            </a:xfrm>
            <a:prstGeom prst="hexagon">
              <a:avLst/>
            </a:prstGeom>
            <a:solidFill>
              <a:srgbClr val="7030A0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A53E9C40-955E-4D6D-9CE0-08C904CE03EF}"/>
                </a:ext>
              </a:extLst>
            </p:cNvPr>
            <p:cNvSpPr txBox="1"/>
            <p:nvPr/>
          </p:nvSpPr>
          <p:spPr>
            <a:xfrm>
              <a:off x="5807074" y="4012605"/>
              <a:ext cx="4418835" cy="117570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4400" dirty="0">
                  <a:solidFill>
                    <a:srgbClr val="1A2336"/>
                  </a:solidFill>
                  <a:latin typeface="DIN Pro Cond Bold" panose="020B0806020101010102" pitchFamily="34" charset="-52"/>
                  <a:cs typeface="DIN Pro Cond Bold" panose="020B0806020101010102" pitchFamily="34" charset="-52"/>
                </a:rPr>
                <a:t>направлений и специальностей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5EE907DE-5E55-4AB6-9F12-2284B81FC1ED}"/>
                </a:ext>
              </a:extLst>
            </p:cNvPr>
            <p:cNvSpPr txBox="1"/>
            <p:nvPr/>
          </p:nvSpPr>
          <p:spPr>
            <a:xfrm>
              <a:off x="3795969" y="3848032"/>
              <a:ext cx="1888851" cy="15696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6000" dirty="0" smtClean="0">
                  <a:solidFill>
                    <a:schemeClr val="bg1"/>
                  </a:solidFill>
                  <a:latin typeface="DIN Pro Cond Bold" panose="020B0806020101010102" pitchFamily="34" charset="-52"/>
                  <a:cs typeface="DIN Pro Cond Bold" panose="020B0806020101010102" pitchFamily="34" charset="-52"/>
                </a:rPr>
                <a:t>&gt;</a:t>
              </a:r>
              <a:r>
                <a:rPr lang="ru-RU" sz="6000" dirty="0" smtClean="0">
                  <a:solidFill>
                    <a:schemeClr val="bg1"/>
                  </a:solidFill>
                  <a:latin typeface="DIN Pro Cond Bold" panose="020B0806020101010102" pitchFamily="34" charset="-52"/>
                  <a:cs typeface="DIN Pro Cond Bold" panose="020B0806020101010102" pitchFamily="34" charset="-52"/>
                </a:rPr>
                <a:t> 500</a:t>
              </a:r>
              <a:endParaRPr lang="ru-RU" sz="6000" dirty="0">
                <a:solidFill>
                  <a:schemeClr val="bg1"/>
                </a:solidFill>
                <a:latin typeface="DIN Pro Cond Bold" panose="020B0806020101010102" pitchFamily="34" charset="-52"/>
                <a:cs typeface="DIN Pro Cond Bold" panose="020B0806020101010102" pitchFamily="34" charset="-52"/>
              </a:endParaRPr>
            </a:p>
          </p:txBody>
        </p:sp>
      </p:grpSp>
      <p:grpSp>
        <p:nvGrpSpPr>
          <p:cNvPr id="3" name="Группа 2"/>
          <p:cNvGrpSpPr/>
          <p:nvPr/>
        </p:nvGrpSpPr>
        <p:grpSpPr>
          <a:xfrm>
            <a:off x="8120249" y="6455597"/>
            <a:ext cx="1976709" cy="2340074"/>
            <a:chOff x="8547785" y="7509514"/>
            <a:chExt cx="1976709" cy="2340074"/>
          </a:xfrm>
        </p:grpSpPr>
        <p:sp>
          <p:nvSpPr>
            <p:cNvPr id="50" name="Шестиугольник 49">
              <a:extLst>
                <a:ext uri="{FF2B5EF4-FFF2-40B4-BE49-F238E27FC236}">
                  <a16:creationId xmlns:a16="http://schemas.microsoft.com/office/drawing/2014/main" id="{18809767-FCF5-4C22-918D-5D5CAA7BA0DE}"/>
                </a:ext>
              </a:extLst>
            </p:cNvPr>
            <p:cNvSpPr/>
            <p:nvPr/>
          </p:nvSpPr>
          <p:spPr>
            <a:xfrm rot="5400000">
              <a:off x="8372461" y="7697554"/>
              <a:ext cx="2340074" cy="1963993"/>
            </a:xfrm>
            <a:prstGeom prst="hexagon">
              <a:avLst/>
            </a:prstGeom>
            <a:solidFill>
              <a:srgbClr val="88B2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aphicFrame>
          <p:nvGraphicFramePr>
            <p:cNvPr id="51" name="Диаграмма 50">
              <a:extLst>
                <a:ext uri="{FF2B5EF4-FFF2-40B4-BE49-F238E27FC236}">
                  <a16:creationId xmlns:a16="http://schemas.microsoft.com/office/drawing/2014/main" id="{50D54397-3A1E-40E0-8BFD-84928C4D7196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345011278"/>
                </p:ext>
              </p:extLst>
            </p:nvPr>
          </p:nvGraphicFramePr>
          <p:xfrm>
            <a:off x="8646339" y="7725644"/>
            <a:ext cx="1788084" cy="18848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5EE907DE-5E55-4AB6-9F12-2284B81FC1ED}"/>
                </a:ext>
              </a:extLst>
            </p:cNvPr>
            <p:cNvSpPr txBox="1"/>
            <p:nvPr/>
          </p:nvSpPr>
          <p:spPr>
            <a:xfrm>
              <a:off x="8547785" y="8119542"/>
              <a:ext cx="1782388" cy="117570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ru-RU" sz="6000" dirty="0" smtClean="0">
                  <a:solidFill>
                    <a:schemeClr val="bg1"/>
                  </a:solidFill>
                  <a:latin typeface="DIN Pro Cond Bold" panose="020B0806020101010102" pitchFamily="34" charset="-52"/>
                  <a:cs typeface="DIN Pro Cond Bold" panose="020B0806020101010102" pitchFamily="34" charset="-52"/>
                </a:rPr>
                <a:t>5700</a:t>
              </a:r>
            </a:p>
            <a:p>
              <a:pPr algn="ctr">
                <a:lnSpc>
                  <a:spcPct val="80000"/>
                </a:lnSpc>
              </a:pPr>
              <a:r>
                <a:rPr lang="ru-RU" sz="2800" dirty="0" smtClean="0">
                  <a:solidFill>
                    <a:schemeClr val="bg1"/>
                  </a:solidFill>
                  <a:latin typeface="DIN Pro Cond Bold" panose="020B0806020101010102" pitchFamily="34" charset="-52"/>
                  <a:cs typeface="DIN Pro Cond Bold" panose="020B0806020101010102" pitchFamily="34" charset="-52"/>
                </a:rPr>
                <a:t>чел.</a:t>
              </a:r>
              <a:endParaRPr lang="ru-RU" sz="2800" dirty="0">
                <a:solidFill>
                  <a:schemeClr val="bg1"/>
                </a:solidFill>
                <a:latin typeface="DIN Pro Cond Bold" panose="020B0806020101010102" pitchFamily="34" charset="-52"/>
                <a:cs typeface="DIN Pro Cond Bold" panose="020B0806020101010102" pitchFamily="34" charset="-52"/>
              </a:endParaRPr>
            </a:p>
          </p:txBody>
        </p:sp>
      </p:grpSp>
      <p:sp>
        <p:nvSpPr>
          <p:cNvPr id="53" name="TextBox 52">
            <a:extLst>
              <a:ext uri="{FF2B5EF4-FFF2-40B4-BE49-F238E27FC236}">
                <a16:creationId xmlns:a16="http://schemas.microsoft.com/office/drawing/2014/main" id="{A53E9C40-955E-4D6D-9CE0-08C904CE03EF}"/>
              </a:ext>
            </a:extLst>
          </p:cNvPr>
          <p:cNvSpPr txBox="1"/>
          <p:nvPr/>
        </p:nvSpPr>
        <p:spPr>
          <a:xfrm>
            <a:off x="6668622" y="8950505"/>
            <a:ext cx="4888444" cy="8802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3200" dirty="0" smtClean="0">
                <a:solidFill>
                  <a:srgbClr val="1A2336"/>
                </a:solidFill>
                <a:latin typeface="DIN Pro Cond Bold" panose="020B0806020101010102" pitchFamily="34" charset="-52"/>
                <a:cs typeface="DIN Pro Cond Bold" panose="020B0806020101010102" pitchFamily="34" charset="-52"/>
              </a:rPr>
              <a:t>ПРОФЕССОРСКО-ПРЕПОДАВАТЕЛЬСКИЙ СОСТАВ</a:t>
            </a:r>
            <a:endParaRPr lang="ru-RU" sz="3200" dirty="0">
              <a:solidFill>
                <a:srgbClr val="1A2336"/>
              </a:solidFill>
              <a:latin typeface="DIN Pro Cond Bold" panose="020B0806020101010102" pitchFamily="34" charset="-52"/>
              <a:cs typeface="DIN Pro Cond Bold" panose="020B0806020101010102" pitchFamily="34" charset="-52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580B83C6-F410-478D-8EAC-321E1BA3A4DC}"/>
              </a:ext>
            </a:extLst>
          </p:cNvPr>
          <p:cNvSpPr txBox="1"/>
          <p:nvPr/>
        </p:nvSpPr>
        <p:spPr>
          <a:xfrm>
            <a:off x="12135150" y="7829854"/>
            <a:ext cx="3943586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dirty="0">
                <a:solidFill>
                  <a:srgbClr val="1A2336"/>
                </a:solidFill>
                <a:latin typeface="DIN Pro Black" panose="020B0A04020101010102" pitchFamily="34" charset="0"/>
                <a:cs typeface="DIN Pro Black" panose="020B0A04020101010102" pitchFamily="34" charset="0"/>
              </a:rPr>
              <a:t>63%</a:t>
            </a:r>
            <a:r>
              <a:rPr lang="ru-RU" sz="4400" dirty="0" smtClean="0">
                <a:solidFill>
                  <a:srgbClr val="1A2336"/>
                </a:solidFill>
                <a:latin typeface="DIN Pro Medium" panose="020B0604020101020102" pitchFamily="34" charset="0"/>
                <a:cs typeface="DIN Pro Medium" panose="020B0604020101020102" pitchFamily="34" charset="0"/>
              </a:rPr>
              <a:t/>
            </a:r>
            <a:br>
              <a:rPr lang="ru-RU" sz="4400" dirty="0" smtClean="0">
                <a:solidFill>
                  <a:srgbClr val="1A2336"/>
                </a:solidFill>
                <a:latin typeface="DIN Pro Medium" panose="020B0604020101020102" pitchFamily="34" charset="0"/>
                <a:cs typeface="DIN Pro Medium" panose="020B0604020101020102" pitchFamily="34" charset="0"/>
              </a:rPr>
            </a:br>
            <a:r>
              <a:rPr lang="ru-RU" sz="3200" dirty="0">
                <a:solidFill>
                  <a:srgbClr val="1A2336"/>
                </a:solidFill>
                <a:latin typeface="DIN Pro Medium" panose="020B0604020101020102" pitchFamily="34" charset="0"/>
                <a:cs typeface="DIN Pro Medium" panose="020B0604020101020102" pitchFamily="34" charset="0"/>
              </a:rPr>
              <a:t>имеют ученую степень и </a:t>
            </a:r>
            <a:r>
              <a:rPr lang="ru-RU" sz="3200" dirty="0" smtClean="0">
                <a:solidFill>
                  <a:srgbClr val="1A2336"/>
                </a:solidFill>
                <a:latin typeface="DIN Pro Medium" panose="020B0604020101020102" pitchFamily="34" charset="0"/>
                <a:cs typeface="DIN Pro Medium" panose="020B0604020101020102" pitchFamily="34" charset="0"/>
              </a:rPr>
              <a:t>звание</a:t>
            </a:r>
            <a:endParaRPr lang="ru-RU" sz="3200" dirty="0">
              <a:solidFill>
                <a:srgbClr val="1A2336"/>
              </a:solidFill>
              <a:latin typeface="DIN Pro Medium" panose="020B0604020101020102" pitchFamily="34" charset="0"/>
              <a:cs typeface="DIN Pro Medium" panose="020B0604020101020102" pitchFamily="34" charset="0"/>
            </a:endParaRPr>
          </a:p>
        </p:txBody>
      </p:sp>
      <p:grpSp>
        <p:nvGrpSpPr>
          <p:cNvPr id="56" name="Группа 55">
            <a:extLst>
              <a:ext uri="{FF2B5EF4-FFF2-40B4-BE49-F238E27FC236}">
                <a16:creationId xmlns:a16="http://schemas.microsoft.com/office/drawing/2014/main" id="{751D8010-4FDE-45BE-8CA6-EA8F03C33F99}"/>
              </a:ext>
            </a:extLst>
          </p:cNvPr>
          <p:cNvGrpSpPr/>
          <p:nvPr/>
        </p:nvGrpSpPr>
        <p:grpSpPr>
          <a:xfrm>
            <a:off x="9832869" y="7829854"/>
            <a:ext cx="2132613" cy="1720546"/>
            <a:chOff x="14903616" y="-626642"/>
            <a:chExt cx="725896" cy="4029277"/>
          </a:xfrm>
        </p:grpSpPr>
        <p:cxnSp>
          <p:nvCxnSpPr>
            <p:cNvPr id="57" name="Прямая соединительная линия 56">
              <a:extLst>
                <a:ext uri="{FF2B5EF4-FFF2-40B4-BE49-F238E27FC236}">
                  <a16:creationId xmlns:a16="http://schemas.microsoft.com/office/drawing/2014/main" id="{74F3C8C5-B66C-41D2-B470-5FAF176CFE9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5444697" y="1075309"/>
              <a:ext cx="184815" cy="0"/>
            </a:xfrm>
            <a:prstGeom prst="line">
              <a:avLst/>
            </a:prstGeom>
            <a:ln w="50800">
              <a:solidFill>
                <a:srgbClr val="1A233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Прямая соединительная линия 57">
              <a:extLst>
                <a:ext uri="{FF2B5EF4-FFF2-40B4-BE49-F238E27FC236}">
                  <a16:creationId xmlns:a16="http://schemas.microsoft.com/office/drawing/2014/main" id="{677A4574-7C6C-44A2-A3F4-6CF0D3AAB27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5625183" y="-337378"/>
              <a:ext cx="0" cy="3740013"/>
            </a:xfrm>
            <a:prstGeom prst="line">
              <a:avLst/>
            </a:prstGeom>
            <a:ln w="50800">
              <a:solidFill>
                <a:srgbClr val="1A233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Прямая соединительная линия 58">
              <a:extLst>
                <a:ext uri="{FF2B5EF4-FFF2-40B4-BE49-F238E27FC236}">
                  <a16:creationId xmlns:a16="http://schemas.microsoft.com/office/drawing/2014/main" id="{15427899-B3C3-45E9-99CA-1B9E98DDF02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4903616" y="-626642"/>
              <a:ext cx="541080" cy="1701953"/>
            </a:xfrm>
            <a:prstGeom prst="line">
              <a:avLst/>
            </a:prstGeom>
            <a:ln w="50800">
              <a:solidFill>
                <a:srgbClr val="1A2336"/>
              </a:solidFill>
              <a:tailEnd type="diamond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25077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525012" y="2771977"/>
            <a:ext cx="12458700" cy="4041940"/>
          </a:xfrm>
          <a:prstGeom prst="rect">
            <a:avLst/>
          </a:prstGeom>
        </p:spPr>
        <p:txBody>
          <a:bodyPr vert="horz" wrap="square" lIns="0" tIns="18098" rIns="0" bIns="0" rtlCol="0">
            <a:spAutoFit/>
          </a:bodyPr>
          <a:lstStyle/>
          <a:p>
            <a:pPr marL="19050" algn="just">
              <a:lnSpc>
                <a:spcPts val="3765"/>
              </a:lnSpc>
              <a:spcBef>
                <a:spcPts val="900"/>
              </a:spcBef>
              <a:spcAft>
                <a:spcPts val="900"/>
              </a:spcAft>
              <a:tabLst>
                <a:tab pos="532448" algn="l"/>
                <a:tab pos="533400" algn="l"/>
              </a:tabLst>
            </a:pPr>
            <a:r>
              <a:rPr lang="ru-RU" sz="3300" spc="-15" dirty="0">
                <a:latin typeface="Arial"/>
                <a:cs typeface="Arial"/>
              </a:rPr>
              <a:t>Вузы </a:t>
            </a:r>
            <a:r>
              <a:rPr sz="3300" spc="-8" dirty="0">
                <a:latin typeface="Arial"/>
                <a:cs typeface="Arial"/>
              </a:rPr>
              <a:t>Новосибирской </a:t>
            </a:r>
            <a:r>
              <a:rPr sz="3300" spc="-23" dirty="0">
                <a:latin typeface="Arial"/>
                <a:cs typeface="Arial"/>
              </a:rPr>
              <a:t>области</a:t>
            </a:r>
            <a:r>
              <a:rPr sz="3300" spc="8" dirty="0">
                <a:latin typeface="Arial"/>
                <a:cs typeface="Arial"/>
              </a:rPr>
              <a:t> </a:t>
            </a:r>
            <a:r>
              <a:rPr sz="3300" spc="-23" dirty="0">
                <a:latin typeface="Arial"/>
                <a:cs typeface="Arial"/>
              </a:rPr>
              <a:t>:</a:t>
            </a:r>
            <a:endParaRPr sz="3300" dirty="0">
              <a:latin typeface="Arial"/>
              <a:cs typeface="Arial"/>
            </a:endParaRPr>
          </a:p>
          <a:p>
            <a:pPr marL="533400" marR="963930" indent="-514350" algn="just">
              <a:lnSpc>
                <a:spcPct val="70000"/>
              </a:lnSpc>
              <a:spcBef>
                <a:spcPts val="900"/>
              </a:spcBef>
              <a:spcAft>
                <a:spcPts val="900"/>
              </a:spcAft>
              <a:buChar char="•"/>
              <a:tabLst>
                <a:tab pos="532448" algn="l"/>
                <a:tab pos="533400" algn="l"/>
              </a:tabLst>
            </a:pPr>
            <a:r>
              <a:rPr lang="ru-RU" sz="3300" spc="-8" dirty="0">
                <a:latin typeface="Arial"/>
                <a:cs typeface="Arial"/>
              </a:rPr>
              <a:t>участвуют по своим профильным направлениям более чем в </a:t>
            </a:r>
            <a:r>
              <a:rPr lang="ru-RU" sz="3300" spc="-8" dirty="0" smtClean="0">
                <a:latin typeface="Arial"/>
                <a:cs typeface="Arial"/>
              </a:rPr>
              <a:t>300 </a:t>
            </a:r>
            <a:r>
              <a:rPr lang="ru-RU" sz="3300" spc="-8" dirty="0">
                <a:latin typeface="Arial"/>
                <a:cs typeface="Arial"/>
              </a:rPr>
              <a:t>проектах международного, федерального и регионального уровнях, </a:t>
            </a:r>
          </a:p>
          <a:p>
            <a:pPr marL="533400" marR="963930" indent="-514350" algn="just">
              <a:lnSpc>
                <a:spcPct val="70000"/>
              </a:lnSpc>
              <a:spcBef>
                <a:spcPts val="900"/>
              </a:spcBef>
              <a:spcAft>
                <a:spcPts val="900"/>
              </a:spcAft>
              <a:buChar char="•"/>
              <a:tabLst>
                <a:tab pos="532448" algn="l"/>
                <a:tab pos="533400" algn="l"/>
              </a:tabLst>
            </a:pPr>
            <a:r>
              <a:rPr lang="ru-RU" sz="3300" spc="-8" dirty="0">
                <a:latin typeface="Arial"/>
                <a:cs typeface="Arial"/>
              </a:rPr>
              <a:t>имеют более </a:t>
            </a:r>
            <a:r>
              <a:rPr lang="ru-RU" sz="3300" spc="-8" dirty="0" smtClean="0">
                <a:latin typeface="Arial"/>
                <a:cs typeface="Arial"/>
              </a:rPr>
              <a:t>400 </a:t>
            </a:r>
            <a:r>
              <a:rPr lang="ru-RU" sz="3300" spc="-8" dirty="0">
                <a:latin typeface="Arial"/>
                <a:cs typeface="Arial"/>
              </a:rPr>
              <a:t>патентов на изобретения. </a:t>
            </a:r>
          </a:p>
          <a:p>
            <a:pPr marL="533400" marR="963930" indent="-514350" algn="just">
              <a:lnSpc>
                <a:spcPct val="70000"/>
              </a:lnSpc>
              <a:spcBef>
                <a:spcPts val="900"/>
              </a:spcBef>
              <a:spcAft>
                <a:spcPts val="900"/>
              </a:spcAft>
              <a:buChar char="•"/>
              <a:tabLst>
                <a:tab pos="532448" algn="l"/>
                <a:tab pos="533400" algn="l"/>
              </a:tabLst>
            </a:pPr>
            <a:r>
              <a:rPr lang="ru-RU" sz="3300" spc="-8" dirty="0">
                <a:latin typeface="Arial"/>
                <a:cs typeface="Arial"/>
              </a:rPr>
              <a:t>Научные исследования ведущих университетов региона опубликованы в </a:t>
            </a:r>
            <a:r>
              <a:rPr lang="ru-RU" sz="3300" spc="-8" dirty="0" smtClean="0">
                <a:latin typeface="Arial"/>
                <a:cs typeface="Arial"/>
              </a:rPr>
              <a:t>более 10000 </a:t>
            </a:r>
            <a:r>
              <a:rPr lang="ru-RU" sz="3300" spc="-8" dirty="0">
                <a:latin typeface="Arial"/>
                <a:cs typeface="Arial"/>
              </a:rPr>
              <a:t>статьях журналов, индексированных в </a:t>
            </a:r>
            <a:r>
              <a:rPr lang="ru-RU" sz="3300" spc="-8" dirty="0" smtClean="0">
                <a:latin typeface="Arial"/>
                <a:cs typeface="Arial"/>
              </a:rPr>
              <a:t>международных базах данных</a:t>
            </a:r>
            <a:endParaRPr sz="33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976563" y="225519"/>
            <a:ext cx="14867684" cy="2173190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323373" rIns="0" bIns="0" rtlCol="0" anchor="ctr">
            <a:spAutoFit/>
          </a:bodyPr>
          <a:lstStyle/>
          <a:p>
            <a:pPr marR="7620">
              <a:lnSpc>
                <a:spcPct val="100000"/>
              </a:lnSpc>
              <a:spcBef>
                <a:spcPts val="150"/>
              </a:spcBef>
            </a:pPr>
            <a:r>
              <a:rPr lang="ru-RU" sz="6000" dirty="0">
                <a:solidFill>
                  <a:srgbClr val="283655"/>
                </a:solidFill>
                <a:latin typeface="DIN Pro Cond Bold" panose="020B0806020101010102" pitchFamily="34" charset="-52"/>
                <a:ea typeface="+mn-ea"/>
                <a:cs typeface="DIN Pro Cond Bold" panose="020B0806020101010102" pitchFamily="34" charset="-52"/>
              </a:rPr>
              <a:t>Научный потенциал</a:t>
            </a:r>
            <a:r>
              <a:rPr sz="6000" dirty="0">
                <a:solidFill>
                  <a:srgbClr val="283655"/>
                </a:solidFill>
                <a:latin typeface="DIN Pro Cond Bold" panose="020B0806020101010102" pitchFamily="34" charset="-52"/>
                <a:ea typeface="+mn-ea"/>
                <a:cs typeface="DIN Pro Cond Bold" panose="020B0806020101010102" pitchFamily="34" charset="-52"/>
              </a:rPr>
              <a:t> </a:t>
            </a:r>
            <a:r>
              <a:rPr lang="ru-RU" sz="6000" dirty="0">
                <a:solidFill>
                  <a:srgbClr val="283655"/>
                </a:solidFill>
                <a:latin typeface="DIN Pro Cond Bold" panose="020B0806020101010102" pitchFamily="34" charset="-52"/>
                <a:ea typeface="+mn-ea"/>
                <a:cs typeface="DIN Pro Cond Bold" panose="020B0806020101010102" pitchFamily="34" charset="-52"/>
              </a:rPr>
              <a:t>высшей школы Н</a:t>
            </a:r>
            <a:r>
              <a:rPr lang="ru-RU" sz="6000" dirty="0" smtClean="0">
                <a:solidFill>
                  <a:srgbClr val="283655"/>
                </a:solidFill>
                <a:latin typeface="DIN Pro Cond Bold" panose="020B0806020101010102" pitchFamily="34" charset="-52"/>
                <a:ea typeface="+mn-ea"/>
                <a:cs typeface="DIN Pro Cond Bold" panose="020B0806020101010102" pitchFamily="34" charset="-52"/>
              </a:rPr>
              <a:t>овосибирской  </a:t>
            </a:r>
            <a:r>
              <a:rPr lang="ru-RU" sz="6000" dirty="0">
                <a:solidFill>
                  <a:srgbClr val="283655"/>
                </a:solidFill>
                <a:latin typeface="DIN Pro Cond Bold" panose="020B0806020101010102" pitchFamily="34" charset="-52"/>
                <a:ea typeface="+mn-ea"/>
                <a:cs typeface="DIN Pro Cond Bold" panose="020B0806020101010102" pitchFamily="34" charset="-52"/>
              </a:rPr>
              <a:t>области</a:t>
            </a:r>
            <a:endParaRPr sz="6000" dirty="0">
              <a:solidFill>
                <a:srgbClr val="283655"/>
              </a:solidFill>
              <a:latin typeface="DIN Pro Cond Bold" panose="020B0806020101010102" pitchFamily="34" charset="-52"/>
              <a:ea typeface="+mn-ea"/>
              <a:cs typeface="DIN Pro Cond Bold" panose="020B0806020101010102" pitchFamily="34" charset="-52"/>
            </a:endParaRPr>
          </a:p>
        </p:txBody>
      </p:sp>
      <p:sp>
        <p:nvSpPr>
          <p:cNvPr id="5" name="AutoShape 2" descr="наука, химия, лаборатории, эксперимент бесплатно значок из Duetone"/>
          <p:cNvSpPr>
            <a:spLocks noChangeAspect="1" noChangeArrowheads="1"/>
          </p:cNvSpPr>
          <p:nvPr/>
        </p:nvSpPr>
        <p:spPr bwMode="auto">
          <a:xfrm>
            <a:off x="2519363" y="-216694"/>
            <a:ext cx="457200" cy="457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</a:bodyPr>
          <a:lstStyle/>
          <a:p>
            <a:endParaRPr lang="ru-RU" sz="2700"/>
          </a:p>
        </p:txBody>
      </p:sp>
      <p:sp>
        <p:nvSpPr>
          <p:cNvPr id="6" name="AutoShape 4" descr="наука, химия, лаборатории, эксперимент бесплатно значок из Duetone"/>
          <p:cNvSpPr>
            <a:spLocks noChangeAspect="1" noChangeArrowheads="1"/>
          </p:cNvSpPr>
          <p:nvPr/>
        </p:nvSpPr>
        <p:spPr bwMode="auto">
          <a:xfrm>
            <a:off x="2747963" y="11906"/>
            <a:ext cx="457200" cy="457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</a:bodyPr>
          <a:lstStyle/>
          <a:p>
            <a:endParaRPr lang="ru-RU" sz="2700"/>
          </a:p>
        </p:txBody>
      </p:sp>
      <p:pic>
        <p:nvPicPr>
          <p:cNvPr id="2056" name="Picture 8" descr="Значок научного класса изображение_Фото номер 400165717_AI Формат  изображения_ru.lovepik.co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2300" y="7200901"/>
            <a:ext cx="4262757" cy="2840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Наука на понятном языке | Новости сибирской наук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2901" y="7214617"/>
            <a:ext cx="3772457" cy="2335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В НГТУ НЭТИ создана лаборатория по разработке малых партий микроэлектронной  техники | Infopro54 - Новости Новосибирска. Новости Сибири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4539" y="7210045"/>
            <a:ext cx="3649919" cy="2429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0413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4">
            <a:extLst>
              <a:ext uri="{FF2B5EF4-FFF2-40B4-BE49-F238E27FC236}">
                <a16:creationId xmlns:a16="http://schemas.microsoft.com/office/drawing/2014/main" id="{8CC809FF-33DC-4B8C-964C-6D0D1697AAEF}"/>
              </a:ext>
            </a:extLst>
          </p:cNvPr>
          <p:cNvSpPr txBox="1"/>
          <p:nvPr/>
        </p:nvSpPr>
        <p:spPr>
          <a:xfrm>
            <a:off x="2709949" y="507493"/>
            <a:ext cx="15245542" cy="32501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ru-RU" sz="6600" dirty="0">
                <a:solidFill>
                  <a:srgbClr val="283655"/>
                </a:solidFill>
                <a:latin typeface="DIN Pro Cond Bold" panose="020B0806020101010102" pitchFamily="34" charset="-52"/>
                <a:cs typeface="DIN Pro Cond Bold" panose="020B0806020101010102" pitchFamily="34" charset="-52"/>
              </a:rPr>
              <a:t>Федеральный закон от 29.12.2012 </a:t>
            </a:r>
            <a:r>
              <a:rPr lang="ru-RU" sz="6600" dirty="0" smtClean="0">
                <a:solidFill>
                  <a:srgbClr val="283655"/>
                </a:solidFill>
                <a:latin typeface="DIN Pro Cond Bold" panose="020B0806020101010102" pitchFamily="34" charset="-52"/>
                <a:cs typeface="DIN Pro Cond Bold" panose="020B0806020101010102" pitchFamily="34" charset="-52"/>
              </a:rPr>
              <a:t>№ </a:t>
            </a:r>
            <a:r>
              <a:rPr lang="ru-RU" sz="6600" dirty="0">
                <a:solidFill>
                  <a:srgbClr val="283655"/>
                </a:solidFill>
                <a:latin typeface="DIN Pro Cond Bold" panose="020B0806020101010102" pitchFamily="34" charset="-52"/>
                <a:cs typeface="DIN Pro Cond Bold" panose="020B0806020101010102" pitchFamily="34" charset="-52"/>
              </a:rPr>
              <a:t>273-ФЗ (ред. от </a:t>
            </a:r>
            <a:r>
              <a:rPr lang="ru-RU" sz="6600" dirty="0" smtClean="0">
                <a:solidFill>
                  <a:srgbClr val="283655"/>
                </a:solidFill>
                <a:latin typeface="DIN Pro Cond Bold" panose="020B0806020101010102" pitchFamily="34" charset="-52"/>
                <a:cs typeface="DIN Pro Cond Bold" panose="020B0806020101010102" pitchFamily="34" charset="-52"/>
              </a:rPr>
              <a:t>14.07.2022</a:t>
            </a:r>
            <a:r>
              <a:rPr lang="ru-RU" sz="6600" dirty="0">
                <a:solidFill>
                  <a:srgbClr val="283655"/>
                </a:solidFill>
                <a:latin typeface="DIN Pro Cond Bold" panose="020B0806020101010102" pitchFamily="34" charset="-52"/>
                <a:cs typeface="DIN Pro Cond Bold" panose="020B0806020101010102" pitchFamily="34" charset="-52"/>
              </a:rPr>
              <a:t>) "Об образовании в Российской Федерации" (с изм. и доп., вступ. в силу с 01.09.2022)</a:t>
            </a:r>
            <a:endParaRPr lang="ru-RU" sz="5400" dirty="0">
              <a:solidFill>
                <a:srgbClr val="283655"/>
              </a:solidFill>
              <a:latin typeface="DIN Pro Cond Bold" panose="020B0806020101010102" pitchFamily="34" charset="-52"/>
              <a:cs typeface="DIN Pro Cond Bold" panose="020B0806020101010102" pitchFamily="34" charset="-52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025833" y="4688935"/>
            <a:ext cx="14048510" cy="27270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>
              <a:lnSpc>
                <a:spcPct val="107000"/>
              </a:lnSpc>
              <a:spcAft>
                <a:spcPts val="0"/>
              </a:spcAft>
            </a:pPr>
            <a:r>
              <a:rPr lang="ru-RU" sz="3200" dirty="0">
                <a:solidFill>
                  <a:srgbClr val="1A2336"/>
                </a:solidFill>
                <a:latin typeface="DIN Pro Cond Bold" panose="020B0806020101010102" pitchFamily="34" charset="-52"/>
                <a:cs typeface="DIN Pro Cond Bold" panose="020B0806020101010102" pitchFamily="34" charset="-52"/>
              </a:rPr>
              <a:t>Статья 36. Стипендии и другие денежные выплаты</a:t>
            </a:r>
          </a:p>
          <a:p>
            <a:pPr indent="342900" algn="just">
              <a:lnSpc>
                <a:spcPct val="107000"/>
              </a:lnSpc>
              <a:spcAft>
                <a:spcPts val="0"/>
              </a:spcAft>
            </a:pPr>
            <a:r>
              <a:rPr lang="ru-RU" sz="3200" dirty="0">
                <a:solidFill>
                  <a:srgbClr val="1A2336"/>
                </a:solidFill>
                <a:latin typeface="DIN Pro Cond Bold" panose="020B0806020101010102" pitchFamily="34" charset="-52"/>
                <a:cs typeface="DIN Pro Cond Bold" panose="020B0806020101010102" pitchFamily="34" charset="-52"/>
              </a:rPr>
              <a:t> </a:t>
            </a:r>
          </a:p>
          <a:p>
            <a:pPr indent="342900" algn="just">
              <a:lnSpc>
                <a:spcPct val="107000"/>
              </a:lnSpc>
              <a:spcAft>
                <a:spcPts val="0"/>
              </a:spcAft>
            </a:pPr>
            <a:r>
              <a:rPr lang="ru-RU" sz="3200" dirty="0">
                <a:solidFill>
                  <a:srgbClr val="1A2336"/>
                </a:solidFill>
                <a:latin typeface="DIN Pro Cond Bold" panose="020B0806020101010102" pitchFamily="34" charset="-52"/>
                <a:cs typeface="DIN Pro Cond Bold" panose="020B0806020101010102" pitchFamily="34" charset="-52"/>
              </a:rPr>
              <a:t>1. Стипендией признается денежная выплата, назначаемая обучающимся в целях стимулирования и (или) поддержки освоения ими соответствующих образовательных программ.</a:t>
            </a:r>
          </a:p>
        </p:txBody>
      </p:sp>
    </p:spTree>
    <p:extLst>
      <p:ext uri="{BB962C8B-B14F-4D97-AF65-F5344CB8AC3E}">
        <p14:creationId xmlns:p14="http://schemas.microsoft.com/office/powerpoint/2010/main" val="1916248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4">
            <a:extLst>
              <a:ext uri="{FF2B5EF4-FFF2-40B4-BE49-F238E27FC236}">
                <a16:creationId xmlns:a16="http://schemas.microsoft.com/office/drawing/2014/main" id="{8CC809FF-33DC-4B8C-964C-6D0D1697AAEF}"/>
              </a:ext>
            </a:extLst>
          </p:cNvPr>
          <p:cNvSpPr txBox="1"/>
          <p:nvPr/>
        </p:nvSpPr>
        <p:spPr>
          <a:xfrm>
            <a:off x="2709949" y="507493"/>
            <a:ext cx="15245542" cy="24375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ru-RU" sz="6600" dirty="0">
                <a:solidFill>
                  <a:srgbClr val="283655"/>
                </a:solidFill>
                <a:latin typeface="DIN Pro Cond Bold" panose="020B0806020101010102" pitchFamily="34" charset="-52"/>
                <a:cs typeface="DIN Pro Cond Bold" panose="020B0806020101010102" pitchFamily="34" charset="-52"/>
              </a:rPr>
              <a:t>В Российской Федерации устанавливаются следующие виды стипендий:</a:t>
            </a:r>
            <a:endParaRPr lang="ru-RU" sz="5400" dirty="0">
              <a:solidFill>
                <a:srgbClr val="283655"/>
              </a:solidFill>
              <a:latin typeface="DIN Pro Cond Bold" panose="020B0806020101010102" pitchFamily="34" charset="-52"/>
              <a:cs typeface="DIN Pro Cond Bold" panose="020B0806020101010102" pitchFamily="34" charset="-52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394065" y="3092892"/>
            <a:ext cx="15245541" cy="58421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>
              <a:lnSpc>
                <a:spcPct val="107000"/>
              </a:lnSpc>
              <a:spcAft>
                <a:spcPts val="0"/>
              </a:spcAft>
            </a:pPr>
            <a:r>
              <a:rPr lang="ru-RU" sz="3200" dirty="0">
                <a:solidFill>
                  <a:srgbClr val="1A2336"/>
                </a:solidFill>
                <a:latin typeface="DIN Pro Cond Bold" panose="020B0806020101010102" pitchFamily="34" charset="-52"/>
                <a:cs typeface="DIN Pro Cond Bold" panose="020B0806020101010102" pitchFamily="34" charset="-52"/>
              </a:rPr>
              <a:t>1) государственная академическая стипендия студентам;</a:t>
            </a:r>
          </a:p>
          <a:p>
            <a:pPr indent="342900" algn="just">
              <a:lnSpc>
                <a:spcPct val="107000"/>
              </a:lnSpc>
              <a:spcAft>
                <a:spcPts val="0"/>
              </a:spcAft>
            </a:pPr>
            <a:r>
              <a:rPr lang="ru-RU" sz="3200" dirty="0">
                <a:solidFill>
                  <a:srgbClr val="1A2336"/>
                </a:solidFill>
                <a:latin typeface="DIN Pro Cond Bold" panose="020B0806020101010102" pitchFamily="34" charset="-52"/>
                <a:cs typeface="DIN Pro Cond Bold" panose="020B0806020101010102" pitchFamily="34" charset="-52"/>
              </a:rPr>
              <a:t>2) государственная социальная стипендия студентам;</a:t>
            </a:r>
          </a:p>
          <a:p>
            <a:pPr indent="342900" algn="just">
              <a:lnSpc>
                <a:spcPct val="107000"/>
              </a:lnSpc>
              <a:spcAft>
                <a:spcPts val="0"/>
              </a:spcAft>
            </a:pPr>
            <a:r>
              <a:rPr lang="ru-RU" sz="3200" dirty="0">
                <a:solidFill>
                  <a:srgbClr val="1A2336"/>
                </a:solidFill>
                <a:latin typeface="DIN Pro Cond Bold" panose="020B0806020101010102" pitchFamily="34" charset="-52"/>
                <a:cs typeface="DIN Pro Cond Bold" panose="020B0806020101010102" pitchFamily="34" charset="-52"/>
              </a:rPr>
              <a:t>3) государственные стипендии аспирантам, ординаторам, ассистентам-стажерам;</a:t>
            </a:r>
          </a:p>
          <a:p>
            <a:pPr indent="342900" algn="just">
              <a:lnSpc>
                <a:spcPct val="107000"/>
              </a:lnSpc>
              <a:spcAft>
                <a:spcPts val="0"/>
              </a:spcAft>
            </a:pPr>
            <a:r>
              <a:rPr lang="ru-RU" sz="3200" dirty="0">
                <a:solidFill>
                  <a:srgbClr val="1A2336"/>
                </a:solidFill>
                <a:latin typeface="DIN Pro Cond Bold" panose="020B0806020101010102" pitchFamily="34" charset="-52"/>
                <a:cs typeface="DIN Pro Cond Bold" panose="020B0806020101010102" pitchFamily="34" charset="-52"/>
              </a:rPr>
              <a:t>4) стипендии Президента Российской Федерации и стипендии Правительства Российской Федерации;</a:t>
            </a:r>
          </a:p>
          <a:p>
            <a:pPr indent="342900" algn="just">
              <a:lnSpc>
                <a:spcPct val="107000"/>
              </a:lnSpc>
              <a:spcAft>
                <a:spcPts val="0"/>
              </a:spcAft>
            </a:pPr>
            <a:r>
              <a:rPr lang="ru-RU" sz="3200" dirty="0">
                <a:solidFill>
                  <a:srgbClr val="1A2336"/>
                </a:solidFill>
                <a:latin typeface="DIN Pro Cond Bold" panose="020B0806020101010102" pitchFamily="34" charset="-52"/>
                <a:cs typeface="DIN Pro Cond Bold" panose="020B0806020101010102" pitchFamily="34" charset="-52"/>
              </a:rPr>
              <a:t>5) именные стипендии;</a:t>
            </a:r>
          </a:p>
          <a:p>
            <a:pPr indent="342900" algn="just">
              <a:lnSpc>
                <a:spcPct val="107000"/>
              </a:lnSpc>
              <a:spcAft>
                <a:spcPts val="0"/>
              </a:spcAft>
            </a:pPr>
            <a:r>
              <a:rPr lang="ru-RU" sz="3200" dirty="0">
                <a:solidFill>
                  <a:srgbClr val="1A2336"/>
                </a:solidFill>
                <a:latin typeface="DIN Pro Cond Bold" panose="020B0806020101010102" pitchFamily="34" charset="-52"/>
                <a:cs typeface="DIN Pro Cond Bold" panose="020B0806020101010102" pitchFamily="34" charset="-52"/>
              </a:rPr>
              <a:t>6) стипендии обучающимся, назначаемые юридическими лицами или физическими лицами, в том числе направившими их на обучение;</a:t>
            </a:r>
          </a:p>
          <a:p>
            <a:pPr indent="342900" algn="just">
              <a:lnSpc>
                <a:spcPct val="107000"/>
              </a:lnSpc>
              <a:spcAft>
                <a:spcPts val="0"/>
              </a:spcAft>
            </a:pPr>
            <a:r>
              <a:rPr lang="ru-RU" sz="3200" dirty="0">
                <a:solidFill>
                  <a:srgbClr val="1A2336"/>
                </a:solidFill>
                <a:latin typeface="DIN Pro Cond Bold" panose="020B0806020101010102" pitchFamily="34" charset="-52"/>
                <a:cs typeface="DIN Pro Cond Bold" panose="020B0806020101010102" pitchFamily="34" charset="-52"/>
              </a:rPr>
              <a:t>7) стипендии слушателям подготовительных отделений в случаях, предусмотренных настоящим Федеральным законом.</a:t>
            </a:r>
          </a:p>
        </p:txBody>
      </p:sp>
    </p:spTree>
    <p:extLst>
      <p:ext uri="{BB962C8B-B14F-4D97-AF65-F5344CB8AC3E}">
        <p14:creationId xmlns:p14="http://schemas.microsoft.com/office/powerpoint/2010/main" val="2986802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4">
            <a:extLst>
              <a:ext uri="{FF2B5EF4-FFF2-40B4-BE49-F238E27FC236}">
                <a16:creationId xmlns:a16="http://schemas.microsoft.com/office/drawing/2014/main" id="{8CC809FF-33DC-4B8C-964C-6D0D1697AAEF}"/>
              </a:ext>
            </a:extLst>
          </p:cNvPr>
          <p:cNvSpPr txBox="1"/>
          <p:nvPr/>
        </p:nvSpPr>
        <p:spPr>
          <a:xfrm>
            <a:off x="2709949" y="507493"/>
            <a:ext cx="15245542" cy="73866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dirty="0">
                <a:solidFill>
                  <a:srgbClr val="283655"/>
                </a:solidFill>
                <a:latin typeface="DIN Pro Cond Bold" panose="020B0806020101010102" pitchFamily="34" charset="-52"/>
                <a:cs typeface="DIN Pro Cond Bold" panose="020B0806020101010102" pitchFamily="34" charset="-52"/>
              </a:rPr>
              <a:t>ПОРЯДОК</a:t>
            </a:r>
          </a:p>
          <a:p>
            <a:pPr algn="ctr"/>
            <a:r>
              <a:rPr lang="ru-RU" sz="4000" dirty="0">
                <a:solidFill>
                  <a:srgbClr val="283655"/>
                </a:solidFill>
                <a:latin typeface="DIN Pro Cond Bold" panose="020B0806020101010102" pitchFamily="34" charset="-52"/>
                <a:cs typeface="DIN Pro Cond Bold" panose="020B0806020101010102" pitchFamily="34" charset="-52"/>
              </a:rPr>
              <a:t>НАЗНАЧЕНИЯ ГОСУДАРСТВЕННОЙ АКАДЕМИЧЕСКОЙ СТИПЕНДИИ</a:t>
            </a:r>
          </a:p>
          <a:p>
            <a:pPr algn="ctr"/>
            <a:r>
              <a:rPr lang="ru-RU" sz="4000" dirty="0">
                <a:solidFill>
                  <a:srgbClr val="283655"/>
                </a:solidFill>
                <a:latin typeface="DIN Pro Cond Bold" panose="020B0806020101010102" pitchFamily="34" charset="-52"/>
                <a:cs typeface="DIN Pro Cond Bold" panose="020B0806020101010102" pitchFamily="34" charset="-52"/>
              </a:rPr>
              <a:t>И (ИЛИ) ГОСУДАРСТВЕННОЙ СОЦИАЛЬНОЙ СТИПЕНДИИ СТУДЕНТАМ,</a:t>
            </a:r>
          </a:p>
          <a:p>
            <a:pPr algn="ctr"/>
            <a:r>
              <a:rPr lang="ru-RU" sz="4000" dirty="0">
                <a:solidFill>
                  <a:srgbClr val="283655"/>
                </a:solidFill>
                <a:latin typeface="DIN Pro Cond Bold" panose="020B0806020101010102" pitchFamily="34" charset="-52"/>
                <a:cs typeface="DIN Pro Cond Bold" panose="020B0806020101010102" pitchFamily="34" charset="-52"/>
              </a:rPr>
              <a:t>ОБУЧАЮЩИМСЯ ПО ОЧНОЙ ФОРМЕ ОБУЧЕНИЯ ЗА СЧЕТ БЮДЖЕТНЫХ</a:t>
            </a:r>
          </a:p>
          <a:p>
            <a:pPr algn="ctr"/>
            <a:r>
              <a:rPr lang="ru-RU" sz="4000" dirty="0">
                <a:solidFill>
                  <a:srgbClr val="283655"/>
                </a:solidFill>
                <a:latin typeface="DIN Pro Cond Bold" panose="020B0806020101010102" pitchFamily="34" charset="-52"/>
                <a:cs typeface="DIN Pro Cond Bold" panose="020B0806020101010102" pitchFamily="34" charset="-52"/>
              </a:rPr>
              <a:t>АССИГНОВАНИЙ ФЕДЕРАЛЬНОГО БЮДЖЕТА, ГОСУДАРСТВЕННОЙ</a:t>
            </a:r>
          </a:p>
          <a:p>
            <a:pPr algn="ctr"/>
            <a:r>
              <a:rPr lang="ru-RU" sz="4000" dirty="0">
                <a:solidFill>
                  <a:srgbClr val="283655"/>
                </a:solidFill>
                <a:latin typeface="DIN Pro Cond Bold" panose="020B0806020101010102" pitchFamily="34" charset="-52"/>
                <a:cs typeface="DIN Pro Cond Bold" panose="020B0806020101010102" pitchFamily="34" charset="-52"/>
              </a:rPr>
              <a:t>СТИПЕНДИИ АСПИРАНТАМ, ОРДИНАТОРАМ, АССИСТЕНТАМ-СТАЖЕРАМ,</a:t>
            </a:r>
          </a:p>
          <a:p>
            <a:pPr algn="ctr"/>
            <a:r>
              <a:rPr lang="ru-RU" sz="4000" dirty="0">
                <a:solidFill>
                  <a:srgbClr val="283655"/>
                </a:solidFill>
                <a:latin typeface="DIN Pro Cond Bold" panose="020B0806020101010102" pitchFamily="34" charset="-52"/>
                <a:cs typeface="DIN Pro Cond Bold" panose="020B0806020101010102" pitchFamily="34" charset="-52"/>
              </a:rPr>
              <a:t>ОБУЧАЮЩИМСЯ ПО ОЧНОЙ ФОРМЕ ОБУЧЕНИЯ ЗА СЧЕТ БЮДЖЕТНЫХ</a:t>
            </a:r>
          </a:p>
          <a:p>
            <a:pPr algn="ctr"/>
            <a:r>
              <a:rPr lang="ru-RU" sz="4000" dirty="0">
                <a:solidFill>
                  <a:srgbClr val="283655"/>
                </a:solidFill>
                <a:latin typeface="DIN Pro Cond Bold" panose="020B0806020101010102" pitchFamily="34" charset="-52"/>
                <a:cs typeface="DIN Pro Cond Bold" panose="020B0806020101010102" pitchFamily="34" charset="-52"/>
              </a:rPr>
              <a:t>АССИГНОВАНИЙ ФЕДЕРАЛЬНОГО БЮДЖЕТА, ВЫПЛАТЫ СТИПЕНДИЙ</a:t>
            </a:r>
          </a:p>
          <a:p>
            <a:pPr algn="ctr"/>
            <a:r>
              <a:rPr lang="ru-RU" sz="4000" dirty="0">
                <a:solidFill>
                  <a:srgbClr val="283655"/>
                </a:solidFill>
                <a:latin typeface="DIN Pro Cond Bold" panose="020B0806020101010102" pitchFamily="34" charset="-52"/>
                <a:cs typeface="DIN Pro Cond Bold" panose="020B0806020101010102" pitchFamily="34" charset="-52"/>
              </a:rPr>
              <a:t>СЛУШАТЕЛЯМ ПОДГОТОВИТЕЛЬНЫХ ОТДЕЛЕНИЙ ФЕДЕРАЛЬНЫХ</a:t>
            </a:r>
          </a:p>
          <a:p>
            <a:pPr algn="ctr"/>
            <a:r>
              <a:rPr lang="ru-RU" sz="4000" dirty="0">
                <a:solidFill>
                  <a:srgbClr val="283655"/>
                </a:solidFill>
                <a:latin typeface="DIN Pro Cond Bold" panose="020B0806020101010102" pitchFamily="34" charset="-52"/>
                <a:cs typeface="DIN Pro Cond Bold" panose="020B0806020101010102" pitchFamily="34" charset="-52"/>
              </a:rPr>
              <a:t>ГОСУДАРСТВЕННЫХ ОБРАЗОВАТЕЛЬНЫХ ОРГАНИЗАЦИЙ ВЫСШЕГО</a:t>
            </a:r>
          </a:p>
          <a:p>
            <a:pPr algn="ctr"/>
            <a:r>
              <a:rPr lang="ru-RU" sz="4000" dirty="0">
                <a:solidFill>
                  <a:srgbClr val="283655"/>
                </a:solidFill>
                <a:latin typeface="DIN Pro Cond Bold" panose="020B0806020101010102" pitchFamily="34" charset="-52"/>
                <a:cs typeface="DIN Pro Cond Bold" panose="020B0806020101010102" pitchFamily="34" charset="-52"/>
              </a:rPr>
              <a:t>ОБРАЗОВАНИЯ, ОБУЧАЮЩИМСЯ ЗА СЧЕТ БЮДЖЕТНЫХ</a:t>
            </a:r>
          </a:p>
          <a:p>
            <a:pPr algn="ctr"/>
            <a:r>
              <a:rPr lang="ru-RU" sz="4000" dirty="0">
                <a:solidFill>
                  <a:srgbClr val="283655"/>
                </a:solidFill>
                <a:latin typeface="DIN Pro Cond Bold" panose="020B0806020101010102" pitchFamily="34" charset="-52"/>
                <a:cs typeface="DIN Pro Cond Bold" panose="020B0806020101010102" pitchFamily="34" charset="-52"/>
              </a:rPr>
              <a:t>АССИГНОВАНИЙ ФЕДЕРАЛЬНОГО БЮДЖЕТА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308465" y="7894131"/>
            <a:ext cx="14048510" cy="109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ctr">
              <a:lnSpc>
                <a:spcPct val="107000"/>
              </a:lnSpc>
              <a:spcAft>
                <a:spcPts val="0"/>
              </a:spcAft>
            </a:pPr>
            <a:r>
              <a:rPr lang="ru-RU" sz="3200" dirty="0" smtClean="0">
                <a:solidFill>
                  <a:srgbClr val="1A2336"/>
                </a:solidFill>
                <a:latin typeface="DIN Pro Cond Bold" panose="020B0806020101010102" pitchFamily="34" charset="-52"/>
                <a:cs typeface="DIN Pro Cond Bold" panose="020B0806020101010102" pitchFamily="34" charset="-52"/>
              </a:rPr>
              <a:t>приказ </a:t>
            </a:r>
            <a:r>
              <a:rPr lang="ru-RU" sz="3200" dirty="0">
                <a:solidFill>
                  <a:srgbClr val="1A2336"/>
                </a:solidFill>
                <a:latin typeface="DIN Pro Cond Bold" panose="020B0806020101010102" pitchFamily="34" charset="-52"/>
                <a:cs typeface="DIN Pro Cond Bold" panose="020B0806020101010102" pitchFamily="34" charset="-52"/>
              </a:rPr>
              <a:t>Министерства </a:t>
            </a:r>
            <a:r>
              <a:rPr lang="ru-RU" sz="3200" dirty="0" smtClean="0">
                <a:solidFill>
                  <a:srgbClr val="1A2336"/>
                </a:solidFill>
                <a:latin typeface="DIN Pro Cond Bold" panose="020B0806020101010102" pitchFamily="34" charset="-52"/>
                <a:cs typeface="DIN Pro Cond Bold" panose="020B0806020101010102" pitchFamily="34" charset="-52"/>
              </a:rPr>
              <a:t>образования и </a:t>
            </a:r>
            <a:r>
              <a:rPr lang="ru-RU" sz="3200" dirty="0">
                <a:solidFill>
                  <a:srgbClr val="1A2336"/>
                </a:solidFill>
                <a:latin typeface="DIN Pro Cond Bold" panose="020B0806020101010102" pitchFamily="34" charset="-52"/>
                <a:cs typeface="DIN Pro Cond Bold" panose="020B0806020101010102" pitchFamily="34" charset="-52"/>
              </a:rPr>
              <a:t>науки Российской </a:t>
            </a:r>
            <a:r>
              <a:rPr lang="ru-RU" sz="3200" dirty="0" smtClean="0">
                <a:solidFill>
                  <a:srgbClr val="1A2336"/>
                </a:solidFill>
                <a:latin typeface="DIN Pro Cond Bold" panose="020B0806020101010102" pitchFamily="34" charset="-52"/>
                <a:cs typeface="DIN Pro Cond Bold" panose="020B0806020101010102" pitchFamily="34" charset="-52"/>
              </a:rPr>
              <a:t>Федерации от </a:t>
            </a:r>
            <a:r>
              <a:rPr lang="ru-RU" sz="3200" dirty="0">
                <a:solidFill>
                  <a:srgbClr val="1A2336"/>
                </a:solidFill>
                <a:latin typeface="DIN Pro Cond Bold" panose="020B0806020101010102" pitchFamily="34" charset="-52"/>
                <a:cs typeface="DIN Pro Cond Bold" panose="020B0806020101010102" pitchFamily="34" charset="-52"/>
              </a:rPr>
              <a:t>27 декабря 2016 г. N 1663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790604" y="9206963"/>
            <a:ext cx="1416488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b="1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ПРИКАЗ от </a:t>
            </a:r>
            <a:r>
              <a:rPr lang="ru-RU" b="1" dirty="0">
                <a:latin typeface="Arial" panose="020B0604020202020204" pitchFamily="34" charset="0"/>
                <a:ea typeface="Times New Roman" panose="02020603050405020304" pitchFamily="18" charset="0"/>
              </a:rPr>
              <a:t>25 февраля 2014 г. N </a:t>
            </a:r>
            <a:r>
              <a:rPr lang="ru-RU" b="1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139 «ОБ УСТАНОВЛЕНИИ ТРЕБОВАНИЙ </a:t>
            </a:r>
            <a:r>
              <a:rPr lang="ru-RU" b="1" dirty="0">
                <a:latin typeface="Arial" panose="020B0604020202020204" pitchFamily="34" charset="0"/>
                <a:ea typeface="Times New Roman" panose="02020603050405020304" pitchFamily="18" charset="0"/>
              </a:rPr>
              <a:t>К СТУДЕНТАМ, ОБУЧАЮЩИМСЯ ПО ОЧНОЙ </a:t>
            </a:r>
            <a:r>
              <a:rPr lang="ru-RU" b="1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ФОРМЕ ОБУЧЕНИЯ </a:t>
            </a:r>
            <a:r>
              <a:rPr lang="ru-RU" b="1" dirty="0">
                <a:latin typeface="Arial" panose="020B0604020202020204" pitchFamily="34" charset="0"/>
                <a:ea typeface="Times New Roman" panose="02020603050405020304" pitchFamily="18" charset="0"/>
              </a:rPr>
              <a:t>ЗА СЧЕТ БЮДЖЕТНЫХ АССИГНОВАНИЙ БЮДЖЕТОВ </a:t>
            </a:r>
            <a:r>
              <a:rPr lang="ru-RU" b="1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СУБЪЕКТОВ РОССИЙСКОЙ </a:t>
            </a:r>
            <a:r>
              <a:rPr lang="ru-RU" b="1" dirty="0">
                <a:latin typeface="Arial" panose="020B0604020202020204" pitchFamily="34" charset="0"/>
                <a:ea typeface="Times New Roman" panose="02020603050405020304" pitchFamily="18" charset="0"/>
              </a:rPr>
              <a:t>ФЕДЕРАЦИИ И МЕСТНЫХ БЮДЖЕТОВ, </a:t>
            </a:r>
            <a:r>
              <a:rPr lang="ru-RU" b="1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КОТОРЫМ НАЗНАЧАЕТСЯ </a:t>
            </a:r>
            <a:r>
              <a:rPr lang="ru-RU" b="1" dirty="0">
                <a:latin typeface="Arial" panose="020B0604020202020204" pitchFamily="34" charset="0"/>
                <a:ea typeface="Times New Roman" panose="02020603050405020304" pitchFamily="18" charset="0"/>
              </a:rPr>
              <a:t>ГОСУДАРСТВЕННАЯ АКАДЕМИЧЕСКАЯ </a:t>
            </a:r>
            <a:r>
              <a:rPr lang="ru-RU" b="1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СТИПЕНДИЯ»</a:t>
            </a:r>
            <a:endParaRPr lang="ru-RU" b="1" dirty="0"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9134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77687" y="3141919"/>
            <a:ext cx="14048510" cy="572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ctr">
              <a:lnSpc>
                <a:spcPct val="107000"/>
              </a:lnSpc>
              <a:spcAft>
                <a:spcPts val="0"/>
              </a:spcAft>
            </a:pPr>
            <a:r>
              <a:rPr lang="ru-RU" sz="3200" dirty="0" err="1" smtClean="0">
                <a:solidFill>
                  <a:srgbClr val="1A2336"/>
                </a:solidFill>
                <a:latin typeface="DIN Pro Cond Bold" panose="020B0806020101010102" pitchFamily="34" charset="-52"/>
                <a:cs typeface="DIN Pro Cond Bold" panose="020B0806020101010102" pitchFamily="34" charset="-52"/>
              </a:rPr>
              <a:t>Стипендиатроссии.рф</a:t>
            </a:r>
            <a:endParaRPr lang="ru-RU" sz="3200" dirty="0">
              <a:solidFill>
                <a:srgbClr val="1A2336"/>
              </a:solidFill>
              <a:latin typeface="DIN Pro Cond Bold" panose="020B0806020101010102" pitchFamily="34" charset="-52"/>
              <a:cs typeface="DIN Pro Cond Bold" panose="020B0806020101010102" pitchFamily="34" charset="-52"/>
            </a:endParaRPr>
          </a:p>
        </p:txBody>
      </p:sp>
      <p:sp>
        <p:nvSpPr>
          <p:cNvPr id="6" name="TextBox 4">
            <a:extLst>
              <a:ext uri="{FF2B5EF4-FFF2-40B4-BE49-F238E27FC236}">
                <a16:creationId xmlns:a16="http://schemas.microsoft.com/office/drawing/2014/main" id="{8CC809FF-33DC-4B8C-964C-6D0D1697AAEF}"/>
              </a:ext>
            </a:extLst>
          </p:cNvPr>
          <p:cNvSpPr txBox="1"/>
          <p:nvPr/>
        </p:nvSpPr>
        <p:spPr>
          <a:xfrm>
            <a:off x="2709949" y="507493"/>
            <a:ext cx="15245542" cy="24375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ru-RU" sz="6600" dirty="0" smtClean="0">
                <a:solidFill>
                  <a:srgbClr val="283655"/>
                </a:solidFill>
                <a:latin typeface="DIN Pro Cond Bold" panose="020B0806020101010102" pitchFamily="34" charset="-52"/>
                <a:cs typeface="DIN Pro Cond Bold" panose="020B0806020101010102" pitchFamily="34" charset="-52"/>
              </a:rPr>
              <a:t>Стипендии </a:t>
            </a:r>
            <a:r>
              <a:rPr lang="ru-RU" sz="6600" dirty="0">
                <a:solidFill>
                  <a:srgbClr val="283655"/>
                </a:solidFill>
                <a:latin typeface="DIN Pro Cond Bold" panose="020B0806020101010102" pitchFamily="34" charset="-52"/>
                <a:cs typeface="DIN Pro Cond Bold" panose="020B0806020101010102" pitchFamily="34" charset="-52"/>
              </a:rPr>
              <a:t>Президента Российской Федерации и стипендии Правительства Российской Федерации</a:t>
            </a:r>
            <a:endParaRPr lang="ru-RU" sz="5400" dirty="0">
              <a:solidFill>
                <a:srgbClr val="283655"/>
              </a:solidFill>
              <a:latin typeface="DIN Pro Cond Bold" panose="020B0806020101010102" pitchFamily="34" charset="-52"/>
              <a:cs typeface="DIN Pro Cond Bold" panose="020B0806020101010102" pitchFamily="34" charset="-52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6486" y="3911477"/>
            <a:ext cx="11659443" cy="6254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826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4">
            <a:extLst>
              <a:ext uri="{FF2B5EF4-FFF2-40B4-BE49-F238E27FC236}">
                <a16:creationId xmlns:a16="http://schemas.microsoft.com/office/drawing/2014/main" id="{8CC809FF-33DC-4B8C-964C-6D0D1697AAEF}"/>
              </a:ext>
            </a:extLst>
          </p:cNvPr>
          <p:cNvSpPr txBox="1"/>
          <p:nvPr/>
        </p:nvSpPr>
        <p:spPr>
          <a:xfrm>
            <a:off x="2709949" y="507493"/>
            <a:ext cx="15245542" cy="24375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ru-RU" sz="6600" dirty="0" smtClean="0">
                <a:solidFill>
                  <a:srgbClr val="283655"/>
                </a:solidFill>
                <a:latin typeface="DIN Pro Cond Bold" panose="020B0806020101010102" pitchFamily="34" charset="-52"/>
                <a:cs typeface="DIN Pro Cond Bold" panose="020B0806020101010102" pitchFamily="34" charset="-52"/>
              </a:rPr>
              <a:t>Именная </a:t>
            </a:r>
            <a:r>
              <a:rPr lang="ru-RU" sz="6600" dirty="0">
                <a:solidFill>
                  <a:srgbClr val="283655"/>
                </a:solidFill>
                <a:latin typeface="DIN Pro Cond Bold" panose="020B0806020101010102" pitchFamily="34" charset="-52"/>
                <a:cs typeface="DIN Pro Cond Bold" panose="020B0806020101010102" pitchFamily="34" charset="-52"/>
              </a:rPr>
              <a:t>стипендия Губернатора Новосибирской области для талантливой молодежи</a:t>
            </a:r>
            <a:endParaRPr lang="ru-RU" sz="5400" dirty="0">
              <a:solidFill>
                <a:srgbClr val="283655"/>
              </a:solidFill>
              <a:latin typeface="DIN Pro Cond Bold" panose="020B0806020101010102" pitchFamily="34" charset="-52"/>
              <a:cs typeface="DIN Pro Cond Bold" panose="020B0806020101010102" pitchFamily="34" charset="-52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709949" y="3329846"/>
            <a:ext cx="15245542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>
                <a:latin typeface="DIN Pro Cond Bold" panose="020B0806020101010102" pitchFamily="34" charset="-52"/>
                <a:cs typeface="DIN Pro Cond Bold" panose="020B0806020101010102" pitchFamily="34" charset="-52"/>
              </a:rPr>
              <a:t>Претенденты на получение </a:t>
            </a:r>
            <a:r>
              <a:rPr lang="ru-RU" sz="2800" dirty="0" smtClean="0">
                <a:latin typeface="DIN Pro Cond Bold" panose="020B0806020101010102" pitchFamily="34" charset="-52"/>
                <a:cs typeface="DIN Pro Cond Bold" panose="020B0806020101010102" pitchFamily="34" charset="-52"/>
              </a:rPr>
              <a:t>стипендий выдвигаются учеными советами вузов из числа студентов, обучающихся по очной форме обучения, имеющих средний балл академической успеваемости за предшествующий год не ниже «4» и одно из следующих достижений:</a:t>
            </a:r>
          </a:p>
          <a:p>
            <a:pPr algn="just"/>
            <a:endParaRPr lang="ru-RU" sz="2800" dirty="0" smtClean="0">
              <a:latin typeface="DIN Pro Cond Bold" panose="020B0806020101010102" pitchFamily="34" charset="-52"/>
              <a:cs typeface="DIN Pro Cond Bold" panose="020B0806020101010102" pitchFamily="34" charset="-52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DIN Pro Cond Bold" panose="020B0806020101010102" pitchFamily="34" charset="-52"/>
                <a:cs typeface="DIN Pro Cond Bold" panose="020B0806020101010102" pitchFamily="34" charset="-52"/>
              </a:rPr>
              <a:t>призовые </a:t>
            </a:r>
            <a:r>
              <a:rPr lang="ru-RU" sz="2800" dirty="0">
                <a:latin typeface="DIN Pro Cond Bold" panose="020B0806020101010102" pitchFamily="34" charset="-52"/>
                <a:cs typeface="DIN Pro Cond Bold" panose="020B0806020101010102" pitchFamily="34" charset="-52"/>
              </a:rPr>
              <a:t>места на международных, всероссийских конференциях, конкурсах, выставках и олимпиадах;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800" dirty="0">
                <a:latin typeface="DIN Pro Cond Bold" panose="020B0806020101010102" pitchFamily="34" charset="-52"/>
                <a:cs typeface="DIN Pro Cond Bold" panose="020B0806020101010102" pitchFamily="34" charset="-52"/>
              </a:rPr>
              <a:t>призовые места в областных олимпиадах, конкурсах, выставках, конференциях, в инженерно-конструкторских и творческих разработках;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800" dirty="0">
                <a:latin typeface="DIN Pro Cond Bold" panose="020B0806020101010102" pitchFamily="34" charset="-52"/>
                <a:cs typeface="DIN Pro Cond Bold" panose="020B0806020101010102" pitchFamily="34" charset="-52"/>
              </a:rPr>
              <a:t>авторство или соавторство в создании объектов интеллектуальной собственности (изобретений, полезных моделей, промышленных образцов и др.);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800" dirty="0">
                <a:latin typeface="DIN Pro Cond Bold" panose="020B0806020101010102" pitchFamily="34" charset="-52"/>
                <a:cs typeface="DIN Pro Cond Bold" panose="020B0806020101010102" pitchFamily="34" charset="-52"/>
              </a:rPr>
              <a:t>публикации научных статей, включая тезисы;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800" dirty="0">
                <a:latin typeface="DIN Pro Cond Bold" panose="020B0806020101010102" pitchFamily="34" charset="-52"/>
                <a:cs typeface="DIN Pro Cond Bold" panose="020B0806020101010102" pitchFamily="34" charset="-52"/>
              </a:rPr>
              <a:t>гранты;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800" dirty="0">
                <a:latin typeface="DIN Pro Cond Bold" panose="020B0806020101010102" pitchFamily="34" charset="-52"/>
                <a:cs typeface="DIN Pro Cond Bold" panose="020B0806020101010102" pitchFamily="34" charset="-52"/>
              </a:rPr>
              <a:t>участие в качестве соисполнителя в научно-технических программах и исследовательских работах.</a:t>
            </a:r>
          </a:p>
        </p:txBody>
      </p:sp>
    </p:spTree>
    <p:extLst>
      <p:ext uri="{BB962C8B-B14F-4D97-AF65-F5344CB8AC3E}">
        <p14:creationId xmlns:p14="http://schemas.microsoft.com/office/powerpoint/2010/main" val="4112295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3093</TotalTime>
  <Words>959</Words>
  <Application>Microsoft Office PowerPoint</Application>
  <PresentationFormat>Произвольный</PresentationFormat>
  <Paragraphs>144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31" baseType="lpstr">
      <vt:lpstr>Arial</vt:lpstr>
      <vt:lpstr>Calibri</vt:lpstr>
      <vt:lpstr>Rubik</vt:lpstr>
      <vt:lpstr>Times New Roman</vt:lpstr>
      <vt:lpstr>DIN Pro Cond Bold</vt:lpstr>
      <vt:lpstr>Carlito</vt:lpstr>
      <vt:lpstr>DIN Pro Black</vt:lpstr>
      <vt:lpstr>Rubik Medium</vt:lpstr>
      <vt:lpstr>Calibri Light</vt:lpstr>
      <vt:lpstr>Proxima Nova</vt:lpstr>
      <vt:lpstr>DIN Pro Cond Medium</vt:lpstr>
      <vt:lpstr>Roboto</vt:lpstr>
      <vt:lpstr>DIN Pro Medium</vt:lpstr>
      <vt:lpstr>Тема Office</vt:lpstr>
      <vt:lpstr>Презентация PowerPoint</vt:lpstr>
      <vt:lpstr>Презентация PowerPoint</vt:lpstr>
      <vt:lpstr>Презентация PowerPoint</vt:lpstr>
      <vt:lpstr>Научный потенциал высшей школы Новосибирской  области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Сергей Игоревич Потемкин</dc:creator>
  <cp:lastModifiedBy>Малина Светлана Сергеевна</cp:lastModifiedBy>
  <cp:revision>448</cp:revision>
  <cp:lastPrinted>2022-09-21T04:09:10Z</cp:lastPrinted>
  <dcterms:created xsi:type="dcterms:W3CDTF">2020-10-27T06:30:51Z</dcterms:created>
  <dcterms:modified xsi:type="dcterms:W3CDTF">2022-09-23T08:14:31Z</dcterms:modified>
</cp:coreProperties>
</file>